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94" r:id="rId3"/>
    <p:sldId id="1037" r:id="rId4"/>
    <p:sldId id="847" r:id="rId5"/>
    <p:sldId id="917" r:id="rId6"/>
    <p:sldId id="276" r:id="rId7"/>
    <p:sldId id="1038" r:id="rId8"/>
    <p:sldId id="896" r:id="rId9"/>
    <p:sldId id="277" r:id="rId10"/>
    <p:sldId id="1039" r:id="rId11"/>
    <p:sldId id="515" r:id="rId12"/>
    <p:sldId id="516" r:id="rId13"/>
    <p:sldId id="518" r:id="rId14"/>
    <p:sldId id="539" r:id="rId15"/>
    <p:sldId id="540" r:id="rId16"/>
    <p:sldId id="519" r:id="rId17"/>
    <p:sldId id="520" r:id="rId18"/>
    <p:sldId id="523" r:id="rId19"/>
    <p:sldId id="530" r:id="rId20"/>
    <p:sldId id="534" r:id="rId21"/>
    <p:sldId id="533" r:id="rId22"/>
    <p:sldId id="536" r:id="rId23"/>
    <p:sldId id="538" r:id="rId24"/>
    <p:sldId id="544" r:id="rId25"/>
    <p:sldId id="1040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20"/>
    <p:restoredTop sz="96405"/>
  </p:normalViewPr>
  <p:slideViewPr>
    <p:cSldViewPr snapToGrid="0" snapToObjects="1">
      <p:cViewPr varScale="1">
        <p:scale>
          <a:sx n="190" d="100"/>
          <a:sy n="190" d="100"/>
        </p:scale>
        <p:origin x="23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B80DB-55E9-4D4E-AE5F-C5DA0956E4D0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28987-883E-0A43-8EBF-CC743DFBE6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67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FC10-1456-4539-8175-254A373B5C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22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FC10-1456-4539-8175-254A373B5C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2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11D8C1-80FB-684C-A67F-FB9A9589E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6C2CE5-65B4-1245-841E-FC3D9226D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57783D-9F56-6048-B39B-E2A2B14E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6557-40A1-3A46-931C-A612B15705A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134FC7-14B4-4644-BB7A-4632EB55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4D1919-419A-8146-9A96-8F8008C7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05E-3205-0541-9D87-222700C8D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8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3C88D4-E8A6-F145-92EC-53DC98279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014BE2-37F3-C846-A15D-C92EE893B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4BC94A-B38B-E041-8BDF-DAE4781E6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6557-40A1-3A46-931C-A612B15705A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96864F-5FD4-FE41-A2AA-5E005EEE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AF2728-6115-CD40-AF54-7F56A882A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05E-3205-0541-9D87-222700C8D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05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80E8574-3C31-2045-9BE6-42488AC1E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8885C7-5435-F748-9D19-F7036DEB7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61487F-ED5F-7D49-B312-8CEB8644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6557-40A1-3A46-931C-A612B15705A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75342-A288-6C40-9748-94C5733A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04EE21-E34D-8F4B-B915-6BD79D49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05E-3205-0541-9D87-222700C8D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810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829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43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itl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9685" y="1009257"/>
            <a:ext cx="11330516" cy="339969"/>
          </a:xfrm>
          <a:prstGeom prst="rect">
            <a:avLst/>
          </a:prstGeom>
        </p:spPr>
        <p:txBody>
          <a:bodyPr rIns="36000" anchor="t" anchorCtr="0">
            <a:noAutofit/>
          </a:bodyPr>
          <a:lstStyle>
            <a:lvl1pPr marL="0" indent="0"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0">
                <a:solidFill>
                  <a:srgbClr val="4D4F53"/>
                </a:solidFill>
              </a:defRPr>
            </a:lvl2pPr>
            <a:lvl3pPr>
              <a:buFont typeface="Arial" pitchFamily="34" charset="0"/>
              <a:buChar char="•"/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idx="1"/>
          </p:nvPr>
        </p:nvSpPr>
        <p:spPr>
          <a:xfrm>
            <a:off x="429685" y="1518364"/>
            <a:ext cx="11330516" cy="4934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611" y="188079"/>
            <a:ext cx="9866590" cy="65012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29685" y="6029740"/>
            <a:ext cx="11330516" cy="418641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900" baseline="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(1)</a:t>
            </a:r>
          </a:p>
          <a:p>
            <a:pPr lvl="0"/>
            <a:r>
              <a:rPr lang="en-US" dirty="0"/>
              <a:t>(2)</a:t>
            </a:r>
          </a:p>
          <a:p>
            <a:pPr lvl="0"/>
            <a:r>
              <a:rPr lang="en-US" dirty="0"/>
              <a:t>Source / Footnote: </a:t>
            </a:r>
            <a:r>
              <a:rPr lang="en-US" dirty="0" err="1"/>
              <a:t>calibri</a:t>
            </a:r>
            <a:r>
              <a:rPr lang="en-US" dirty="0"/>
              <a:t> 9pt</a:t>
            </a:r>
          </a:p>
        </p:txBody>
      </p:sp>
    </p:spTree>
    <p:extLst>
      <p:ext uri="{BB962C8B-B14F-4D97-AF65-F5344CB8AC3E}">
        <p14:creationId xmlns:p14="http://schemas.microsoft.com/office/powerpoint/2010/main" val="160421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F6FBD-8898-9A42-8DA7-C2F25412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02662E-517F-6B46-B6A7-1DA6AC4F2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6D5F5B-A543-F04B-9065-61EFC6780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6557-40A1-3A46-931C-A612B15705A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8A7F1E-13A8-0B4C-B506-BFD12C4B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43B06E-8B08-F140-BF43-614C1A9DC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05E-3205-0541-9D87-222700C8D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94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AA8C7B-FA1C-9B46-847B-77A0D6D05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8BD8B0-D275-684A-9B77-F49AFD22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44F48D-CFEC-274D-A0CA-DE987C80A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6557-40A1-3A46-931C-A612B15705A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F3FF10-A963-9E4E-8DB5-35C19E4E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6C6E88-E417-E44D-9354-E9731166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05E-3205-0541-9D87-222700C8D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51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5F896C-0E4B-2041-B41F-0F6DACC9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E5D67-D7A4-B548-97CD-88B5F92FD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EEC172-690F-CF43-AE00-EFE3EF1FC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D8D7F2-86F2-0C42-B20E-DA0E18E2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6557-40A1-3A46-931C-A612B15705A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011177-5200-2E42-B328-00CFBD4E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F51890-6FD7-674E-91AD-A098B553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05E-3205-0541-9D87-222700C8D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44655-E43A-244E-B791-0D25284A6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10963E-20EF-0C4D-B3E5-5852299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F425C3-6462-C442-A7BC-36F7E9C20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ED9540-DE50-F245-A8B0-D7ED83D09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B22F582-0246-7E42-ACCA-5FECD9B38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05AC30-DC1B-7F4D-B151-03BFB668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6557-40A1-3A46-931C-A612B15705A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55BEB7-5C9F-264D-B962-7B8F4F60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95A227-BBE8-404B-BC9A-D0FDBD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05E-3205-0541-9D87-222700C8D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33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D44D2-4FAF-A141-B631-EEA6C5992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DC3B78-AC7E-534B-9995-D14BBCD1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6557-40A1-3A46-931C-A612B15705A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7109D6-413B-FD4D-AD55-C29085CD6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61A815-C285-3042-B1B0-3777FFCC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05E-3205-0541-9D87-222700C8D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60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80BDEFA-BAF8-EE4B-8AE0-FACF8036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6557-40A1-3A46-931C-A612B15705A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6C64BF-62AA-7848-B5AA-EA74219D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D83B30-048F-C74A-8343-35EDF51F8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05E-3205-0541-9D87-222700C8D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55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DE802-8F03-364D-B04C-54927E824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707244-C167-424F-B291-1D08A18D4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03DFBD-B356-6A41-AF49-F9AA9A318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F60233-0981-AF46-BD8C-BFA55891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6557-40A1-3A46-931C-A612B15705A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A4213D-EA2F-4C41-AC74-CA64B46B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E7CF4A-AB3A-BF42-A2A7-B6C67C49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05E-3205-0541-9D87-222700C8D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57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231D88-5D8B-8844-AAF7-B3E483C3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02673F4-D50A-7C4B-90C7-65FB98367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DE8529-0812-B141-83A4-0A1734857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361F24-B993-9A41-A9FC-BEB7AA1B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6557-40A1-3A46-931C-A612B15705A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6131AE-AEAB-484E-A62A-4CF0A71A5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71918B-18AF-B84A-BA5E-3076CF81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905E-3205-0541-9D87-222700C8D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60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1905BA5-84BE-964F-984F-F82E12CB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460891-95FB-304B-A6BE-D16B4B152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71A316-F923-0545-9AF0-A8FC04215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66557-40A1-3A46-931C-A612B15705AE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BDDCFD-EA5D-C243-B732-666202788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61E5D7-11B2-E841-9C04-F1365B01B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9905E-3205-0541-9D87-222700C8D27C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07985C-D9A8-DC48-9F72-0AC85C4D45B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32000"/>
          </a:blip>
          <a:stretch>
            <a:fillRect/>
          </a:stretch>
        </p:blipFill>
        <p:spPr>
          <a:xfrm>
            <a:off x="-3667" y="-410135"/>
            <a:ext cx="12202391" cy="789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slideLayout" Target="../slideLayouts/slideLayout1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6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C052DD3-EB4C-534F-96C3-253E922FA3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4000"/>
          </a:blip>
          <a:stretch>
            <a:fillRect/>
          </a:stretch>
        </p:blipFill>
        <p:spPr>
          <a:xfrm>
            <a:off x="-3667" y="-410135"/>
            <a:ext cx="12202391" cy="789494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26ECFCF-6040-FC49-BFDA-7D1E5A51D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752569"/>
            <a:ext cx="9144000" cy="327482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Intelligence Artificielle et Machine Learning</a:t>
            </a:r>
            <a:br>
              <a:rPr lang="fr-FR" b="1" dirty="0">
                <a:solidFill>
                  <a:srgbClr val="FFFF00"/>
                </a:solidFill>
              </a:rPr>
            </a:br>
            <a:br>
              <a:rPr lang="fr-FR" b="1" dirty="0">
                <a:solidFill>
                  <a:srgbClr val="FFFF00"/>
                </a:solidFill>
              </a:rPr>
            </a:br>
            <a:r>
              <a:rPr lang="fr-FR" b="1" dirty="0">
                <a:solidFill>
                  <a:srgbClr val="FFFF00"/>
                </a:solidFill>
              </a:rPr>
              <a:t>Révolution ou Illusion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76738C-2BBD-F442-969D-9C9ABCBD1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632" y="4886006"/>
            <a:ext cx="11780735" cy="922176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ISSEP le 1 février 2021</a:t>
            </a:r>
          </a:p>
          <a:p>
            <a:endParaRPr lang="fr-FR" dirty="0">
              <a:solidFill>
                <a:srgbClr val="FFFF00"/>
              </a:solidFill>
            </a:endParaRPr>
          </a:p>
          <a:p>
            <a:endParaRPr lang="fr-FR" dirty="0">
              <a:solidFill>
                <a:srgbClr val="FFFF00"/>
              </a:solidFill>
            </a:endParaRPr>
          </a:p>
          <a:p>
            <a:pPr algn="r"/>
            <a:r>
              <a:rPr lang="fr-FR" dirty="0">
                <a:solidFill>
                  <a:srgbClr val="FFFF00"/>
                </a:solidFill>
              </a:rPr>
              <a:t>Augustin HURET</a:t>
            </a:r>
          </a:p>
        </p:txBody>
      </p:sp>
    </p:spTree>
    <p:extLst>
      <p:ext uri="{BB962C8B-B14F-4D97-AF65-F5344CB8AC3E}">
        <p14:creationId xmlns:p14="http://schemas.microsoft.com/office/powerpoint/2010/main" val="2548459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A9232F-207E-8940-B93C-DDD87B8D8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395" y="1578767"/>
            <a:ext cx="8074959" cy="4934824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fr-FR" sz="2000" dirty="0"/>
              <a:t> Les réseaux de neurones – Neural Network</a:t>
            </a:r>
          </a:p>
          <a:p>
            <a:pPr algn="ctr">
              <a:lnSpc>
                <a:spcPct val="200000"/>
              </a:lnSpc>
            </a:pPr>
            <a:r>
              <a:rPr lang="fr-FR" sz="2000" dirty="0"/>
              <a:t> Les plus proches voisins – K-</a:t>
            </a:r>
            <a:r>
              <a:rPr lang="fr-FR" sz="2000" dirty="0" err="1"/>
              <a:t>means</a:t>
            </a:r>
            <a:endParaRPr lang="fr-FR" sz="2000" dirty="0"/>
          </a:p>
          <a:p>
            <a:pPr algn="ctr">
              <a:lnSpc>
                <a:spcPct val="200000"/>
              </a:lnSpc>
            </a:pPr>
            <a:r>
              <a:rPr lang="fr-FR" sz="2000" dirty="0"/>
              <a:t> Les machines à supports vecteurs – SVM</a:t>
            </a:r>
          </a:p>
          <a:p>
            <a:pPr algn="ctr">
              <a:lnSpc>
                <a:spcPct val="200000"/>
              </a:lnSpc>
            </a:pPr>
            <a:r>
              <a:rPr lang="fr-FR" sz="2000" dirty="0"/>
              <a:t> Les arbres de décision – </a:t>
            </a:r>
            <a:r>
              <a:rPr lang="fr-FR" sz="2000" dirty="0" err="1"/>
              <a:t>Decision</a:t>
            </a:r>
            <a:r>
              <a:rPr lang="fr-FR" sz="2000" dirty="0"/>
              <a:t> </a:t>
            </a:r>
            <a:r>
              <a:rPr lang="fr-FR" sz="2000" dirty="0" err="1"/>
              <a:t>Tree</a:t>
            </a:r>
            <a:endParaRPr lang="fr-FR" sz="2000" dirty="0"/>
          </a:p>
          <a:p>
            <a:pPr algn="ctr">
              <a:lnSpc>
                <a:spcPct val="200000"/>
              </a:lnSpc>
            </a:pPr>
            <a:r>
              <a:rPr lang="fr-FR" sz="2000" dirty="0"/>
              <a:t> Les forêts aléatoires – </a:t>
            </a:r>
            <a:r>
              <a:rPr lang="fr-FR" sz="2000" dirty="0" err="1"/>
              <a:t>Random</a:t>
            </a:r>
            <a:r>
              <a:rPr lang="fr-FR" sz="2000" dirty="0"/>
              <a:t> Forest</a:t>
            </a:r>
          </a:p>
          <a:p>
            <a:pPr algn="ctr">
              <a:lnSpc>
                <a:spcPct val="200000"/>
              </a:lnSpc>
            </a:pPr>
            <a:r>
              <a:rPr lang="fr-FR" sz="2000" dirty="0"/>
              <a:t> Les régressions linéaires et logistiques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57D98A-053D-5C45-B85E-FFB1CA5115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35A684-1264-CA43-B845-B80F199FE5EF}"/>
              </a:ext>
            </a:extLst>
          </p:cNvPr>
          <p:cNvSpPr/>
          <p:nvPr/>
        </p:nvSpPr>
        <p:spPr>
          <a:xfrm>
            <a:off x="73832" y="344409"/>
            <a:ext cx="11892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/>
              <a:t>Les différentes familles d’algorithmes</a:t>
            </a:r>
          </a:p>
        </p:txBody>
      </p:sp>
    </p:spTree>
    <p:extLst>
      <p:ext uri="{BB962C8B-B14F-4D97-AF65-F5344CB8AC3E}">
        <p14:creationId xmlns:p14="http://schemas.microsoft.com/office/powerpoint/2010/main" val="151563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430742" y="356347"/>
            <a:ext cx="11330516" cy="508785"/>
          </a:xfrm>
        </p:spPr>
        <p:txBody>
          <a:bodyPr/>
          <a:lstStyle/>
          <a:p>
            <a:pPr algn="ctr"/>
            <a:r>
              <a:rPr lang="fr-FR" sz="3600" dirty="0">
                <a:solidFill>
                  <a:schemeClr val="tx1"/>
                </a:solidFill>
              </a:rPr>
              <a:t>Réseau de neurones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9685" y="1304236"/>
            <a:ext cx="11330516" cy="493482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b="1" dirty="0" err="1"/>
              <a:t>Definition</a:t>
            </a:r>
            <a:r>
              <a:rPr lang="fr-FR" dirty="0"/>
              <a:t> :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An artificial neuron is a mathematical function from a set of inputs to a scalar output.</a:t>
            </a:r>
          </a:p>
          <a:p>
            <a:pPr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  <a:buNone/>
            </a:pPr>
            <a:endParaRPr lang="fr-FR" dirty="0"/>
          </a:p>
          <a:p>
            <a:pPr>
              <a:spcBef>
                <a:spcPts val="0"/>
              </a:spcBef>
            </a:pPr>
            <a:r>
              <a:rPr lang="fr-FR" b="1" dirty="0"/>
              <a:t>Structure</a:t>
            </a:r>
            <a:r>
              <a:rPr lang="fr-FR" dirty="0"/>
              <a:t>:</a:t>
            </a:r>
          </a:p>
          <a:p>
            <a:pPr>
              <a:spcBef>
                <a:spcPts val="0"/>
              </a:spcBef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6" descr="http://upload.wikimedia.org/wikipedia/commons/6/60/ArtificialNeuronModel_engl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22" y="2662179"/>
            <a:ext cx="6936604" cy="30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01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b="1" dirty="0" err="1"/>
              <a:t>Definition</a:t>
            </a:r>
            <a:r>
              <a:rPr lang="fr-FR" dirty="0"/>
              <a:t> 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	A multi layer network based on scalar products</a:t>
            </a:r>
          </a:p>
          <a:p>
            <a:pPr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</a:pPr>
            <a:r>
              <a:rPr lang="fr-FR" b="1" dirty="0"/>
              <a:t>Structure</a:t>
            </a:r>
            <a:r>
              <a:rPr lang="fr-FR" dirty="0"/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7" name="Groupe 3"/>
          <p:cNvGrpSpPr/>
          <p:nvPr/>
        </p:nvGrpSpPr>
        <p:grpSpPr>
          <a:xfrm>
            <a:off x="2809619" y="2742786"/>
            <a:ext cx="6580662" cy="3291309"/>
            <a:chOff x="1043608" y="1196752"/>
            <a:chExt cx="7920880" cy="5269065"/>
          </a:xfrm>
        </p:grpSpPr>
        <p:pic>
          <p:nvPicPr>
            <p:cNvPr id="8" name="Picture 8" descr="http://bioinformatics.oxfordjournals.org/content/23/1/114/F1.larg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196752"/>
              <a:ext cx="7735985" cy="5269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452320" y="3645024"/>
              <a:ext cx="1512168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C1C42C74-F83B-AE46-9A40-D863B6EF72C9}"/>
              </a:ext>
            </a:extLst>
          </p:cNvPr>
          <p:cNvSpPr txBox="1">
            <a:spLocks/>
          </p:cNvSpPr>
          <p:nvPr/>
        </p:nvSpPr>
        <p:spPr>
          <a:xfrm>
            <a:off x="430742" y="356347"/>
            <a:ext cx="11330516" cy="508785"/>
          </a:xfrm>
          <a:prstGeom prst="rect">
            <a:avLst/>
          </a:prstGeom>
        </p:spPr>
        <p:txBody>
          <a:bodyPr vert="horz" lIns="91440" tIns="45720" rIns="3600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0" kern="12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>
                <a:solidFill>
                  <a:schemeClr val="tx1"/>
                </a:solidFill>
              </a:rPr>
              <a:t>Réseau de neurones </a:t>
            </a:r>
            <a:r>
              <a:rPr lang="fr-FR" sz="3600" dirty="0" err="1">
                <a:solidFill>
                  <a:schemeClr val="tx1"/>
                </a:solidFill>
              </a:rPr>
              <a:t>multi-couches</a:t>
            </a:r>
            <a:endParaRPr lang="fr-F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43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5387" y="1741394"/>
            <a:ext cx="10334813" cy="4711794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b="1" dirty="0"/>
              <a:t>Advantages: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it can theoretically classify any class with enough hidden neurons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It can solve problems with several output classes</a:t>
            </a:r>
          </a:p>
          <a:p>
            <a:pPr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b="1" dirty="0"/>
              <a:t>Disadvantages: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fr-FR" sz="2000" dirty="0"/>
              <a:t>Black box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A lot of parameters to tune (number of neurons, number of layers)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The cost function minimization can be very difficult and has often many local minima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Difficult to deal with discrete data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fr-FR" sz="2000" dirty="0"/>
          </a:p>
          <a:p>
            <a:pPr>
              <a:spcBef>
                <a:spcPts val="0"/>
              </a:spcBef>
            </a:pP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CFA91A40-359F-A740-B8DA-79841964463D}"/>
              </a:ext>
            </a:extLst>
          </p:cNvPr>
          <p:cNvSpPr txBox="1">
            <a:spLocks/>
          </p:cNvSpPr>
          <p:nvPr/>
        </p:nvSpPr>
        <p:spPr>
          <a:xfrm>
            <a:off x="430742" y="356347"/>
            <a:ext cx="11330516" cy="508785"/>
          </a:xfrm>
          <a:prstGeom prst="rect">
            <a:avLst/>
          </a:prstGeom>
        </p:spPr>
        <p:txBody>
          <a:bodyPr vert="horz" lIns="91440" tIns="45720" rIns="3600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0" kern="12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>
                <a:solidFill>
                  <a:schemeClr val="tx1"/>
                </a:solidFill>
              </a:rPr>
              <a:t>Réseau de neurones</a:t>
            </a:r>
          </a:p>
        </p:txBody>
      </p:sp>
    </p:spTree>
    <p:extLst>
      <p:ext uri="{BB962C8B-B14F-4D97-AF65-F5344CB8AC3E}">
        <p14:creationId xmlns:p14="http://schemas.microsoft.com/office/powerpoint/2010/main" val="3113314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b="1" dirty="0" err="1"/>
              <a:t>Definition</a:t>
            </a:r>
            <a:r>
              <a:rPr lang="fr-FR" dirty="0"/>
              <a:t> :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Algorithm that partitions n observations into k clusters in which each observation belongs to the nearest mean</a:t>
            </a:r>
            <a:endParaRPr lang="fr-FR" dirty="0"/>
          </a:p>
          <a:p>
            <a:pPr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</a:pPr>
            <a:r>
              <a:rPr lang="fr-FR" b="1" dirty="0"/>
              <a:t>Structure</a:t>
            </a:r>
            <a:r>
              <a:rPr lang="fr-FR" dirty="0"/>
              <a:t>:</a:t>
            </a:r>
          </a:p>
          <a:p>
            <a:pPr>
              <a:spcBef>
                <a:spcPts val="0"/>
              </a:spcBef>
            </a:pPr>
            <a:endParaRPr lang="fr-FR" b="1" dirty="0"/>
          </a:p>
          <a:p>
            <a:pPr>
              <a:spcBef>
                <a:spcPts val="0"/>
              </a:spcBef>
            </a:pPr>
            <a:endParaRPr lang="fr-FR" b="1" dirty="0"/>
          </a:p>
        </p:txBody>
      </p:sp>
      <p:pic>
        <p:nvPicPr>
          <p:cNvPr id="6" name="Picture 2" descr="http://itee.uq.edu.au/~comp4702/lectures/k-means_bis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72"/>
          <a:stretch/>
        </p:blipFill>
        <p:spPr bwMode="auto">
          <a:xfrm>
            <a:off x="2826673" y="2607301"/>
            <a:ext cx="6522243" cy="381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2028B1B9-3077-2949-8B4B-5F3FDE2CA1E5}"/>
              </a:ext>
            </a:extLst>
          </p:cNvPr>
          <p:cNvSpPr txBox="1">
            <a:spLocks/>
          </p:cNvSpPr>
          <p:nvPr/>
        </p:nvSpPr>
        <p:spPr>
          <a:xfrm>
            <a:off x="430742" y="356347"/>
            <a:ext cx="11330516" cy="508785"/>
          </a:xfrm>
          <a:prstGeom prst="rect">
            <a:avLst/>
          </a:prstGeom>
        </p:spPr>
        <p:txBody>
          <a:bodyPr vert="horz" lIns="91440" tIns="45720" rIns="3600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0" kern="12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>
                <a:solidFill>
                  <a:schemeClr val="tx1"/>
                </a:solidFill>
              </a:rPr>
              <a:t>Plus proches voisins</a:t>
            </a:r>
          </a:p>
        </p:txBody>
      </p:sp>
    </p:spTree>
    <p:extLst>
      <p:ext uri="{BB962C8B-B14F-4D97-AF65-F5344CB8AC3E}">
        <p14:creationId xmlns:p14="http://schemas.microsoft.com/office/powerpoint/2010/main" val="377600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99547" y="1882588"/>
            <a:ext cx="8660654" cy="45706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b="1" dirty="0"/>
              <a:t>Advantages: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Often a good way to find large clusters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No overlap between clusters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b="1" dirty="0"/>
              <a:t>Disadvantages: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We need to know the number K of clusters in advance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Heavily depends on the distance measure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Can fall in local minima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fr-FR" sz="2000" dirty="0"/>
          </a:p>
          <a:p>
            <a:pPr>
              <a:spcBef>
                <a:spcPts val="0"/>
              </a:spcBef>
            </a:pP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A5A85E70-D303-AB46-9427-9661C9B15573}"/>
              </a:ext>
            </a:extLst>
          </p:cNvPr>
          <p:cNvSpPr txBox="1">
            <a:spLocks/>
          </p:cNvSpPr>
          <p:nvPr/>
        </p:nvSpPr>
        <p:spPr>
          <a:xfrm>
            <a:off x="430742" y="356347"/>
            <a:ext cx="11330516" cy="508785"/>
          </a:xfrm>
          <a:prstGeom prst="rect">
            <a:avLst/>
          </a:prstGeom>
        </p:spPr>
        <p:txBody>
          <a:bodyPr vert="horz" lIns="91440" tIns="45720" rIns="3600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0" kern="12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>
                <a:solidFill>
                  <a:schemeClr val="tx1"/>
                </a:solidFill>
              </a:rPr>
              <a:t>Plus proches voisins</a:t>
            </a:r>
          </a:p>
        </p:txBody>
      </p:sp>
    </p:spTree>
    <p:extLst>
      <p:ext uri="{BB962C8B-B14F-4D97-AF65-F5344CB8AC3E}">
        <p14:creationId xmlns:p14="http://schemas.microsoft.com/office/powerpoint/2010/main" val="1003175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b="1" dirty="0" err="1"/>
              <a:t>Definition</a:t>
            </a:r>
            <a:r>
              <a:rPr lang="fr-FR" dirty="0"/>
              <a:t> :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err="1"/>
              <a:t>Algorithme</a:t>
            </a:r>
            <a:r>
              <a:rPr lang="en-US" dirty="0"/>
              <a:t> that finds the maximum-margin hyperplane that divides the two classes of datapoints.</a:t>
            </a:r>
          </a:p>
          <a:p>
            <a:pPr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  <a:buNone/>
            </a:pPr>
            <a:endParaRPr lang="fr-FR" dirty="0"/>
          </a:p>
          <a:p>
            <a:pPr>
              <a:spcBef>
                <a:spcPts val="0"/>
              </a:spcBef>
            </a:pPr>
            <a:r>
              <a:rPr lang="fr-FR" b="1" dirty="0"/>
              <a:t>Structure</a:t>
            </a:r>
            <a:r>
              <a:rPr lang="fr-FR" dirty="0"/>
              <a:t>:</a:t>
            </a:r>
          </a:p>
          <a:p>
            <a:pPr>
              <a:spcBef>
                <a:spcPts val="0"/>
              </a:spcBef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7" name="Groupe 3"/>
          <p:cNvGrpSpPr/>
          <p:nvPr/>
        </p:nvGrpSpPr>
        <p:grpSpPr>
          <a:xfrm>
            <a:off x="3693014" y="2660796"/>
            <a:ext cx="4573638" cy="3456081"/>
            <a:chOff x="4273826" y="1193607"/>
            <a:chExt cx="5284219" cy="4772627"/>
          </a:xfrm>
        </p:grpSpPr>
        <p:sp>
          <p:nvSpPr>
            <p:cNvPr id="8" name="Ellipse 7"/>
            <p:cNvSpPr/>
            <p:nvPr/>
          </p:nvSpPr>
          <p:spPr>
            <a:xfrm>
              <a:off x="7856902" y="3620731"/>
              <a:ext cx="239690" cy="23969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4D4F53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6670560" y="4567399"/>
              <a:ext cx="239690" cy="23969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4D4F53"/>
                </a:solidFill>
              </a:endParaRP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 flipV="1">
              <a:off x="4859315" y="1455217"/>
              <a:ext cx="0" cy="4193459"/>
            </a:xfrm>
            <a:prstGeom prst="straightConnector1">
              <a:avLst/>
            </a:prstGeom>
            <a:ln w="28575">
              <a:solidFill>
                <a:srgbClr val="B7B1A9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>
              <a:off x="4859315" y="5648676"/>
              <a:ext cx="4362994" cy="0"/>
            </a:xfrm>
            <a:prstGeom prst="straightConnector1">
              <a:avLst/>
            </a:prstGeom>
            <a:ln w="28575">
              <a:solidFill>
                <a:srgbClr val="B7B1A9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5102431" y="2671255"/>
              <a:ext cx="189206" cy="18920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4D4F53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4919551" y="3254730"/>
              <a:ext cx="189206" cy="18920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4D4F53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5764284" y="2218410"/>
              <a:ext cx="189206" cy="18920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4D4F53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5102431" y="2066010"/>
              <a:ext cx="189206" cy="18920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4D4F53"/>
                </a:solidFill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6225838" y="2388227"/>
              <a:ext cx="189206" cy="18920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4D4F53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5620593" y="2749632"/>
              <a:ext cx="189206" cy="18920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4D4F53"/>
                </a:solidFill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6656912" y="2296787"/>
              <a:ext cx="189206" cy="18920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4D4F53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6170897" y="3227990"/>
              <a:ext cx="239690" cy="23969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4D4F53"/>
                </a:solidFill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8704618" y="3567072"/>
              <a:ext cx="189206" cy="1892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4D4F53"/>
                </a:solidFill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8960330" y="4001503"/>
              <a:ext cx="189206" cy="1892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4D4F53"/>
                </a:solidFill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7654048" y="4705706"/>
              <a:ext cx="189206" cy="1892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4D4F53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8395055" y="4384897"/>
              <a:ext cx="189206" cy="1892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4D4F53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8205849" y="5125906"/>
              <a:ext cx="189206" cy="1892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4D4F53"/>
                </a:solidFill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7428405" y="4428463"/>
              <a:ext cx="189206" cy="1892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4D4F53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7119660" y="5198761"/>
              <a:ext cx="189206" cy="1892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4D4F53"/>
                </a:solidFill>
              </a:endParaRPr>
            </a:p>
          </p:txBody>
        </p:sp>
        <p:cxnSp>
          <p:nvCxnSpPr>
            <p:cNvPr id="27" name="Connecteur droit 26"/>
            <p:cNvCxnSpPr/>
            <p:nvPr/>
          </p:nvCxnSpPr>
          <p:spPr>
            <a:xfrm flipV="1">
              <a:off x="5197034" y="2578140"/>
              <a:ext cx="4213948" cy="338809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V="1">
              <a:off x="4273826" y="1747298"/>
              <a:ext cx="4013562" cy="322697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4440008" y="2239211"/>
              <a:ext cx="4345438" cy="3493815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 rot="19328295">
              <a:off x="7146876" y="1661231"/>
              <a:ext cx="1490356" cy="467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4D4F53"/>
                  </a:solidFill>
                </a:rPr>
                <a:t>w x - b = 1</a:t>
              </a:r>
              <a:endParaRPr lang="en-US" sz="1600" b="1" dirty="0">
                <a:solidFill>
                  <a:srgbClr val="4D4F53"/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 rot="19328295">
              <a:off x="8067689" y="2705079"/>
              <a:ext cx="1490356" cy="467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4D4F53"/>
                  </a:solidFill>
                </a:rPr>
                <a:t>w x – b = -1</a:t>
              </a:r>
              <a:endParaRPr lang="en-US" sz="1600" b="1" dirty="0">
                <a:solidFill>
                  <a:srgbClr val="4D4F53"/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 rot="19328295">
              <a:off x="7605586" y="2220841"/>
              <a:ext cx="1490356" cy="467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4D4F53"/>
                  </a:solidFill>
                </a:rPr>
                <a:t>w x - b = 0</a:t>
              </a:r>
              <a:endParaRPr lang="en-US" sz="1600" b="1" dirty="0">
                <a:solidFill>
                  <a:srgbClr val="4D4F53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4440008" y="1193607"/>
              <a:ext cx="1490356" cy="722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4D4F53"/>
                  </a:solidFill>
                </a:rPr>
                <a:t>x</a:t>
              </a:r>
              <a:r>
                <a:rPr lang="fr-FR" sz="1600" dirty="0">
                  <a:solidFill>
                    <a:srgbClr val="4D4F53"/>
                  </a:solidFill>
                </a:rPr>
                <a:t>2</a:t>
              </a:r>
              <a:endParaRPr lang="en-US" sz="2400" dirty="0">
                <a:solidFill>
                  <a:srgbClr val="4D4F53"/>
                </a:solidFill>
              </a:endParaRPr>
            </a:p>
          </p:txBody>
        </p:sp>
      </p:grpSp>
      <p:sp>
        <p:nvSpPr>
          <p:cNvPr id="39" name="Espace réservé du texte 1">
            <a:extLst>
              <a:ext uri="{FF2B5EF4-FFF2-40B4-BE49-F238E27FC236}">
                <a16:creationId xmlns:a16="http://schemas.microsoft.com/office/drawing/2014/main" id="{993B38E4-C039-D947-945C-245413DBEE68}"/>
              </a:ext>
            </a:extLst>
          </p:cNvPr>
          <p:cNvSpPr txBox="1">
            <a:spLocks/>
          </p:cNvSpPr>
          <p:nvPr/>
        </p:nvSpPr>
        <p:spPr>
          <a:xfrm>
            <a:off x="430742" y="356347"/>
            <a:ext cx="11330516" cy="508785"/>
          </a:xfrm>
          <a:prstGeom prst="rect">
            <a:avLst/>
          </a:prstGeom>
        </p:spPr>
        <p:txBody>
          <a:bodyPr vert="horz" lIns="91440" tIns="45720" rIns="3600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0" kern="12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>
                <a:solidFill>
                  <a:schemeClr val="tx1"/>
                </a:solidFill>
              </a:rPr>
              <a:t>Machine à support vecteur</a:t>
            </a:r>
          </a:p>
        </p:txBody>
      </p:sp>
    </p:spTree>
    <p:extLst>
      <p:ext uri="{BB962C8B-B14F-4D97-AF65-F5344CB8AC3E}">
        <p14:creationId xmlns:p14="http://schemas.microsoft.com/office/powerpoint/2010/main" val="1032031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b="1" dirty="0"/>
              <a:t>The </a:t>
            </a:r>
            <a:r>
              <a:rPr lang="fr-FR" b="1" dirty="0" err="1"/>
              <a:t>Kernel</a:t>
            </a:r>
            <a:r>
              <a:rPr lang="fr-FR" b="1" dirty="0"/>
              <a:t> trick</a:t>
            </a:r>
            <a:r>
              <a:rPr lang="fr-FR" dirty="0"/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For databases that are not linearly separable, the Kernel trick can be used to find a higher dimension space where the two classes can be separated.</a:t>
            </a:r>
          </a:p>
          <a:p>
            <a:pPr>
              <a:spcBef>
                <a:spcPts val="0"/>
              </a:spcBef>
              <a:buNone/>
            </a:pPr>
            <a:endParaRPr lang="fr-FR" dirty="0"/>
          </a:p>
          <a:p>
            <a:pPr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</a:pPr>
            <a:r>
              <a:rPr lang="fr-FR" b="1" dirty="0"/>
              <a:t>Structure</a:t>
            </a:r>
            <a:r>
              <a:rPr lang="fr-FR" dirty="0"/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70" name="Grouper 69"/>
          <p:cNvGrpSpPr/>
          <p:nvPr/>
        </p:nvGrpSpPr>
        <p:grpSpPr>
          <a:xfrm>
            <a:off x="3911072" y="2719486"/>
            <a:ext cx="4410037" cy="3476645"/>
            <a:chOff x="4134312" y="1108235"/>
            <a:chExt cx="6126468" cy="4920389"/>
          </a:xfrm>
        </p:grpSpPr>
        <p:sp>
          <p:nvSpPr>
            <p:cNvPr id="71" name="ZoneTexte 70"/>
            <p:cNvSpPr txBox="1"/>
            <p:nvPr/>
          </p:nvSpPr>
          <p:spPr>
            <a:xfrm>
              <a:off x="8965180" y="4590838"/>
              <a:ext cx="1265941" cy="653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4D4F53"/>
                  </a:solidFill>
                </a:rPr>
                <a:t>x</a:t>
              </a:r>
              <a:r>
                <a:rPr lang="fr-FR" sz="1400" dirty="0">
                  <a:solidFill>
                    <a:srgbClr val="4D4F53"/>
                  </a:solidFill>
                </a:rPr>
                <a:t>1</a:t>
              </a:r>
              <a:endParaRPr lang="en-US" sz="2000" dirty="0">
                <a:solidFill>
                  <a:srgbClr val="4D4F53"/>
                </a:solidFill>
              </a:endParaRPr>
            </a:p>
          </p:txBody>
        </p:sp>
        <p:grpSp>
          <p:nvGrpSpPr>
            <p:cNvPr id="72" name="Grouper 71"/>
            <p:cNvGrpSpPr/>
            <p:nvPr/>
          </p:nvGrpSpPr>
          <p:grpSpPr>
            <a:xfrm>
              <a:off x="4134312" y="1108235"/>
              <a:ext cx="6126468" cy="4920389"/>
              <a:chOff x="4134312" y="1108235"/>
              <a:chExt cx="6126468" cy="4920389"/>
            </a:xfrm>
          </p:grpSpPr>
          <p:cxnSp>
            <p:nvCxnSpPr>
              <p:cNvPr id="73" name="Connecteur droit avec flèche 72"/>
              <p:cNvCxnSpPr>
                <a:stCxn id="112" idx="0"/>
                <a:endCxn id="87" idx="4"/>
              </p:cNvCxnSpPr>
              <p:nvPr/>
            </p:nvCxnSpPr>
            <p:spPr>
              <a:xfrm flipH="1" flipV="1">
                <a:off x="6329962" y="4160194"/>
                <a:ext cx="3469" cy="1272759"/>
              </a:xfrm>
              <a:prstGeom prst="straightConnector1">
                <a:avLst/>
              </a:prstGeom>
              <a:ln w="12700">
                <a:solidFill>
                  <a:srgbClr val="B7B1A9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avec flèche 73"/>
              <p:cNvCxnSpPr>
                <a:stCxn id="106" idx="0"/>
                <a:endCxn id="81" idx="4"/>
              </p:cNvCxnSpPr>
              <p:nvPr/>
            </p:nvCxnSpPr>
            <p:spPr>
              <a:xfrm flipH="1" flipV="1">
                <a:off x="5438780" y="3081258"/>
                <a:ext cx="3469" cy="2355009"/>
              </a:xfrm>
              <a:prstGeom prst="straightConnector1">
                <a:avLst/>
              </a:prstGeom>
              <a:ln w="12700">
                <a:solidFill>
                  <a:srgbClr val="B7B1A9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avec flèche 74"/>
              <p:cNvCxnSpPr/>
              <p:nvPr/>
            </p:nvCxnSpPr>
            <p:spPr>
              <a:xfrm flipV="1">
                <a:off x="4690856" y="1471539"/>
                <a:ext cx="0" cy="3288020"/>
              </a:xfrm>
              <a:prstGeom prst="straightConnector1">
                <a:avLst/>
              </a:prstGeom>
              <a:ln w="28575">
                <a:solidFill>
                  <a:srgbClr val="B7B1A9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avec flèche 75"/>
              <p:cNvCxnSpPr/>
              <p:nvPr/>
            </p:nvCxnSpPr>
            <p:spPr>
              <a:xfrm>
                <a:off x="4690856" y="4759558"/>
                <a:ext cx="4430799" cy="0"/>
              </a:xfrm>
              <a:prstGeom prst="straightConnector1">
                <a:avLst/>
              </a:prstGeom>
              <a:ln w="28575">
                <a:solidFill>
                  <a:srgbClr val="B7B1A9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Ellipse 76"/>
              <p:cNvSpPr/>
              <p:nvPr/>
            </p:nvSpPr>
            <p:spPr>
              <a:xfrm>
                <a:off x="5601441" y="3360071"/>
                <a:ext cx="102035" cy="941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 err="1">
                  <a:solidFill>
                    <a:srgbClr val="4D4F53"/>
                  </a:solidFill>
                </a:endParaRPr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4875376" y="2610874"/>
                <a:ext cx="102035" cy="941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 err="1">
                  <a:solidFill>
                    <a:srgbClr val="4D4F53"/>
                  </a:solidFill>
                </a:endParaRPr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8270732" y="1931383"/>
                <a:ext cx="102035" cy="941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 err="1">
                  <a:solidFill>
                    <a:srgbClr val="4D4F53"/>
                  </a:solidFill>
                </a:endParaRPr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4839978" y="2290518"/>
                <a:ext cx="102035" cy="941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 err="1">
                  <a:solidFill>
                    <a:srgbClr val="4D4F53"/>
                  </a:solidFill>
                </a:endParaRPr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5387762" y="2987071"/>
                <a:ext cx="102035" cy="941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 err="1">
                  <a:solidFill>
                    <a:srgbClr val="4D4F53"/>
                  </a:solidFill>
                </a:endParaRPr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7315305" y="3595416"/>
                <a:ext cx="102035" cy="9418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 err="1">
                  <a:solidFill>
                    <a:srgbClr val="4D4F53"/>
                  </a:solidFill>
                </a:endParaRPr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6602552" y="4056903"/>
                <a:ext cx="102035" cy="9418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 err="1">
                  <a:solidFill>
                    <a:srgbClr val="4D4F53"/>
                  </a:solidFill>
                </a:endParaRPr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5960567" y="4193403"/>
                <a:ext cx="102035" cy="9418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 err="1">
                  <a:solidFill>
                    <a:srgbClr val="4D4F53"/>
                  </a:solidFill>
                </a:endParaRPr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6439662" y="4334814"/>
                <a:ext cx="102035" cy="9418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 err="1">
                  <a:solidFill>
                    <a:srgbClr val="4D4F53"/>
                  </a:solidFill>
                </a:endParaRPr>
              </a:p>
            </p:txBody>
          </p:sp>
          <p:sp>
            <p:nvSpPr>
              <p:cNvPr id="86" name="ZoneTexte 85"/>
              <p:cNvSpPr txBox="1"/>
              <p:nvPr/>
            </p:nvSpPr>
            <p:spPr>
              <a:xfrm>
                <a:off x="4134312" y="1108235"/>
                <a:ext cx="1265943" cy="653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>
                    <a:solidFill>
                      <a:srgbClr val="4D4F53"/>
                    </a:solidFill>
                  </a:rPr>
                  <a:t>x</a:t>
                </a:r>
                <a:r>
                  <a:rPr lang="fr-FR" sz="1400" dirty="0">
                    <a:solidFill>
                      <a:srgbClr val="4D4F53"/>
                    </a:solidFill>
                  </a:rPr>
                  <a:t>2</a:t>
                </a:r>
                <a:endParaRPr lang="en-US" sz="2000" dirty="0">
                  <a:solidFill>
                    <a:srgbClr val="4D4F53"/>
                  </a:solidFill>
                </a:endParaRPr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6278945" y="4066007"/>
                <a:ext cx="102035" cy="9418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 err="1">
                  <a:solidFill>
                    <a:srgbClr val="4D4F53"/>
                  </a:solidFill>
                </a:endParaRPr>
              </a:p>
            </p:txBody>
          </p:sp>
          <p:sp>
            <p:nvSpPr>
              <p:cNvPr id="88" name="Ellipse 87"/>
              <p:cNvSpPr/>
              <p:nvPr/>
            </p:nvSpPr>
            <p:spPr>
              <a:xfrm>
                <a:off x="7918141" y="2301960"/>
                <a:ext cx="102035" cy="941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 err="1">
                  <a:solidFill>
                    <a:srgbClr val="4D4F53"/>
                  </a:solidFill>
                </a:endParaRPr>
              </a:p>
            </p:txBody>
          </p:sp>
          <p:sp>
            <p:nvSpPr>
              <p:cNvPr id="89" name="Ellipse 88"/>
              <p:cNvSpPr/>
              <p:nvPr/>
            </p:nvSpPr>
            <p:spPr>
              <a:xfrm>
                <a:off x="8551112" y="1658268"/>
                <a:ext cx="102035" cy="941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 err="1">
                  <a:solidFill>
                    <a:srgbClr val="4D4F53"/>
                  </a:solidFill>
                </a:endParaRPr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7696170" y="2621544"/>
                <a:ext cx="102035" cy="941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 err="1">
                  <a:solidFill>
                    <a:srgbClr val="4D4F53"/>
                  </a:solidFill>
                </a:endParaRPr>
              </a:p>
            </p:txBody>
          </p:sp>
          <p:sp>
            <p:nvSpPr>
              <p:cNvPr id="91" name="Ellipse 90"/>
              <p:cNvSpPr/>
              <p:nvPr/>
            </p:nvSpPr>
            <p:spPr>
              <a:xfrm>
                <a:off x="5036092" y="2987071"/>
                <a:ext cx="102035" cy="941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 err="1">
                  <a:solidFill>
                    <a:srgbClr val="4D4F53"/>
                  </a:solidFill>
                </a:endParaRPr>
              </a:p>
            </p:txBody>
          </p:sp>
          <p:sp>
            <p:nvSpPr>
              <p:cNvPr id="92" name="Ellipse 91"/>
              <p:cNvSpPr/>
              <p:nvPr/>
            </p:nvSpPr>
            <p:spPr>
              <a:xfrm>
                <a:off x="5196807" y="3211718"/>
                <a:ext cx="102035" cy="941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 err="1">
                  <a:solidFill>
                    <a:srgbClr val="4D4F53"/>
                  </a:solidFill>
                </a:endParaRPr>
              </a:p>
            </p:txBody>
          </p:sp>
          <p:sp>
            <p:nvSpPr>
              <p:cNvPr id="93" name="Ellipse 92"/>
              <p:cNvSpPr/>
              <p:nvPr/>
            </p:nvSpPr>
            <p:spPr>
              <a:xfrm>
                <a:off x="8190374" y="2120009"/>
                <a:ext cx="102035" cy="941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 err="1">
                  <a:solidFill>
                    <a:srgbClr val="4D4F53"/>
                  </a:solidFill>
                </a:endParaRPr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7222438" y="3884730"/>
                <a:ext cx="102035" cy="9418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 err="1">
                  <a:solidFill>
                    <a:srgbClr val="4D4F53"/>
                  </a:solidFill>
                </a:endParaRPr>
              </a:p>
            </p:txBody>
          </p:sp>
          <p:sp>
            <p:nvSpPr>
              <p:cNvPr id="95" name="Ellipse 94"/>
              <p:cNvSpPr/>
              <p:nvPr/>
            </p:nvSpPr>
            <p:spPr>
              <a:xfrm>
                <a:off x="6729868" y="4495545"/>
                <a:ext cx="102035" cy="9418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 err="1">
                  <a:solidFill>
                    <a:srgbClr val="4D4F53"/>
                  </a:solidFill>
                </a:endParaRPr>
              </a:p>
            </p:txBody>
          </p:sp>
          <p:sp>
            <p:nvSpPr>
              <p:cNvPr id="96" name="Ellipse 95"/>
              <p:cNvSpPr/>
              <p:nvPr/>
            </p:nvSpPr>
            <p:spPr>
              <a:xfrm>
                <a:off x="6950426" y="3841908"/>
                <a:ext cx="102035" cy="9418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 err="1">
                  <a:solidFill>
                    <a:srgbClr val="4D4F53"/>
                  </a:solidFill>
                </a:endParaRPr>
              </a:p>
            </p:txBody>
          </p:sp>
          <p:grpSp>
            <p:nvGrpSpPr>
              <p:cNvPr id="97" name="Groupe 28"/>
              <p:cNvGrpSpPr/>
              <p:nvPr/>
            </p:nvGrpSpPr>
            <p:grpSpPr>
              <a:xfrm>
                <a:off x="4694326" y="5336428"/>
                <a:ext cx="5566454" cy="653380"/>
                <a:chOff x="899744" y="4075135"/>
                <a:chExt cx="4567462" cy="580798"/>
              </a:xfrm>
            </p:grpSpPr>
            <p:cxnSp>
              <p:nvCxnSpPr>
                <p:cNvPr id="101" name="Connecteur droit avec flèche 100"/>
                <p:cNvCxnSpPr/>
                <p:nvPr/>
              </p:nvCxnSpPr>
              <p:spPr>
                <a:xfrm>
                  <a:off x="899744" y="4205943"/>
                  <a:ext cx="3632776" cy="0"/>
                </a:xfrm>
                <a:prstGeom prst="straightConnector1">
                  <a:avLst/>
                </a:prstGeom>
                <a:ln w="28575">
                  <a:solidFill>
                    <a:srgbClr val="B7B1A9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Ellipse 101"/>
                <p:cNvSpPr/>
                <p:nvPr/>
              </p:nvSpPr>
              <p:spPr>
                <a:xfrm>
                  <a:off x="1646910" y="4164159"/>
                  <a:ext cx="83723" cy="8372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 dirty="0" err="1">
                    <a:solidFill>
                      <a:srgbClr val="4D4F53"/>
                    </a:solidFill>
                  </a:endParaRPr>
                </a:p>
              </p:txBody>
            </p:sp>
            <p:sp>
              <p:nvSpPr>
                <p:cNvPr id="103" name="Ellipse 102"/>
                <p:cNvSpPr/>
                <p:nvPr/>
              </p:nvSpPr>
              <p:spPr>
                <a:xfrm>
                  <a:off x="1051148" y="4162852"/>
                  <a:ext cx="83723" cy="8372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 dirty="0" err="1">
                    <a:solidFill>
                      <a:srgbClr val="4D4F53"/>
                    </a:solidFill>
                  </a:endParaRPr>
                </a:p>
              </p:txBody>
            </p:sp>
            <p:sp>
              <p:nvSpPr>
                <p:cNvPr id="104" name="Ellipse 103"/>
                <p:cNvSpPr/>
                <p:nvPr/>
              </p:nvSpPr>
              <p:spPr>
                <a:xfrm>
                  <a:off x="3837154" y="4158919"/>
                  <a:ext cx="83723" cy="8372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 dirty="0" err="1">
                    <a:solidFill>
                      <a:srgbClr val="4D4F53"/>
                    </a:solidFill>
                  </a:endParaRPr>
                </a:p>
              </p:txBody>
            </p:sp>
            <p:sp>
              <p:nvSpPr>
                <p:cNvPr id="105" name="Ellipse 104"/>
                <p:cNvSpPr/>
                <p:nvPr/>
              </p:nvSpPr>
              <p:spPr>
                <a:xfrm>
                  <a:off x="1022103" y="4163833"/>
                  <a:ext cx="83723" cy="8372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 dirty="0" err="1">
                    <a:solidFill>
                      <a:srgbClr val="4D4F53"/>
                    </a:solidFill>
                  </a:endParaRPr>
                </a:p>
              </p:txBody>
            </p:sp>
            <p:sp>
              <p:nvSpPr>
                <p:cNvPr id="106" name="Ellipse 105"/>
                <p:cNvSpPr/>
                <p:nvPr/>
              </p:nvSpPr>
              <p:spPr>
                <a:xfrm>
                  <a:off x="1471579" y="4163883"/>
                  <a:ext cx="83723" cy="8372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 dirty="0" err="1">
                    <a:solidFill>
                      <a:srgbClr val="4D4F53"/>
                    </a:solidFill>
                  </a:endParaRPr>
                </a:p>
              </p:txBody>
            </p:sp>
            <p:sp>
              <p:nvSpPr>
                <p:cNvPr id="107" name="Ellipse 106"/>
                <p:cNvSpPr/>
                <p:nvPr/>
              </p:nvSpPr>
              <p:spPr>
                <a:xfrm>
                  <a:off x="3053193" y="4161723"/>
                  <a:ext cx="83723" cy="837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 dirty="0" err="1">
                    <a:solidFill>
                      <a:srgbClr val="4D4F53"/>
                    </a:solidFill>
                  </a:endParaRPr>
                </a:p>
              </p:txBody>
            </p:sp>
            <p:sp>
              <p:nvSpPr>
                <p:cNvPr id="108" name="Ellipse 107"/>
                <p:cNvSpPr/>
                <p:nvPr/>
              </p:nvSpPr>
              <p:spPr>
                <a:xfrm>
                  <a:off x="2468355" y="4162369"/>
                  <a:ext cx="83723" cy="837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 dirty="0" err="1">
                    <a:solidFill>
                      <a:srgbClr val="4D4F53"/>
                    </a:solidFill>
                  </a:endParaRPr>
                </a:p>
              </p:txBody>
            </p:sp>
            <p:sp>
              <p:nvSpPr>
                <p:cNvPr id="109" name="Ellipse 108"/>
                <p:cNvSpPr/>
                <p:nvPr/>
              </p:nvSpPr>
              <p:spPr>
                <a:xfrm>
                  <a:off x="1941585" y="4159881"/>
                  <a:ext cx="83723" cy="837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 dirty="0" err="1">
                    <a:solidFill>
                      <a:srgbClr val="4D4F53"/>
                    </a:solidFill>
                  </a:endParaRPr>
                </a:p>
              </p:txBody>
            </p:sp>
            <p:sp>
              <p:nvSpPr>
                <p:cNvPr id="110" name="Ellipse 109"/>
                <p:cNvSpPr/>
                <p:nvPr/>
              </p:nvSpPr>
              <p:spPr>
                <a:xfrm>
                  <a:off x="2334698" y="4161758"/>
                  <a:ext cx="83723" cy="837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 dirty="0" err="1">
                    <a:solidFill>
                      <a:srgbClr val="4D4F53"/>
                    </a:solidFill>
                  </a:endParaRPr>
                </a:p>
              </p:txBody>
            </p:sp>
            <p:sp>
              <p:nvSpPr>
                <p:cNvPr id="111" name="ZoneTexte 110"/>
                <p:cNvSpPr txBox="1"/>
                <p:nvPr/>
              </p:nvSpPr>
              <p:spPr>
                <a:xfrm>
                  <a:off x="4428456" y="4075135"/>
                  <a:ext cx="1038750" cy="580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>
                      <a:solidFill>
                        <a:srgbClr val="4D4F53"/>
                      </a:solidFill>
                    </a:rPr>
                    <a:t>x</a:t>
                  </a:r>
                  <a:r>
                    <a:rPr lang="fr-FR" sz="1400" dirty="0">
                      <a:solidFill>
                        <a:srgbClr val="4D4F53"/>
                      </a:solidFill>
                    </a:rPr>
                    <a:t>1</a:t>
                  </a:r>
                  <a:endParaRPr lang="en-US" sz="2000" dirty="0">
                    <a:solidFill>
                      <a:srgbClr val="4D4F53"/>
                    </a:solidFill>
                  </a:endParaRPr>
                </a:p>
              </p:txBody>
            </p:sp>
            <p:sp>
              <p:nvSpPr>
                <p:cNvPr id="112" name="Ellipse 111"/>
                <p:cNvSpPr/>
                <p:nvPr/>
              </p:nvSpPr>
              <p:spPr>
                <a:xfrm>
                  <a:off x="2202825" y="4160937"/>
                  <a:ext cx="83723" cy="837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 dirty="0" err="1">
                    <a:solidFill>
                      <a:srgbClr val="4D4F53"/>
                    </a:solidFill>
                  </a:endParaRPr>
                </a:p>
              </p:txBody>
            </p:sp>
            <p:sp>
              <p:nvSpPr>
                <p:cNvPr id="113" name="Ellipse 112"/>
                <p:cNvSpPr/>
                <p:nvPr/>
              </p:nvSpPr>
              <p:spPr>
                <a:xfrm>
                  <a:off x="3547841" y="4164479"/>
                  <a:ext cx="83723" cy="8372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 dirty="0" err="1">
                    <a:solidFill>
                      <a:srgbClr val="4D4F53"/>
                    </a:solidFill>
                  </a:endParaRPr>
                </a:p>
              </p:txBody>
            </p:sp>
            <p:sp>
              <p:nvSpPr>
                <p:cNvPr id="114" name="Ellipse 113"/>
                <p:cNvSpPr/>
                <p:nvPr/>
              </p:nvSpPr>
              <p:spPr>
                <a:xfrm>
                  <a:off x="4067215" y="4163794"/>
                  <a:ext cx="83723" cy="8372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 dirty="0" err="1">
                    <a:solidFill>
                      <a:srgbClr val="4D4F53"/>
                    </a:solidFill>
                  </a:endParaRPr>
                </a:p>
              </p:txBody>
            </p:sp>
            <p:sp>
              <p:nvSpPr>
                <p:cNvPr id="115" name="Ellipse 114"/>
                <p:cNvSpPr/>
                <p:nvPr/>
              </p:nvSpPr>
              <p:spPr>
                <a:xfrm>
                  <a:off x="3365706" y="4162811"/>
                  <a:ext cx="83723" cy="8372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 dirty="0" err="1">
                    <a:solidFill>
                      <a:srgbClr val="4D4F53"/>
                    </a:solidFill>
                  </a:endParaRPr>
                </a:p>
              </p:txBody>
            </p:sp>
            <p:sp>
              <p:nvSpPr>
                <p:cNvPr id="116" name="Ellipse 115"/>
                <p:cNvSpPr/>
                <p:nvPr/>
              </p:nvSpPr>
              <p:spPr>
                <a:xfrm>
                  <a:off x="1183021" y="4163883"/>
                  <a:ext cx="83723" cy="8372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 dirty="0" err="1">
                    <a:solidFill>
                      <a:srgbClr val="4D4F53"/>
                    </a:solidFill>
                  </a:endParaRPr>
                </a:p>
              </p:txBody>
            </p:sp>
            <p:sp>
              <p:nvSpPr>
                <p:cNvPr id="117" name="Ellipse 116"/>
                <p:cNvSpPr/>
                <p:nvPr/>
              </p:nvSpPr>
              <p:spPr>
                <a:xfrm>
                  <a:off x="1314894" y="4163549"/>
                  <a:ext cx="83723" cy="8372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 dirty="0" err="1">
                    <a:solidFill>
                      <a:srgbClr val="4D4F53"/>
                    </a:solidFill>
                  </a:endParaRPr>
                </a:p>
              </p:txBody>
            </p:sp>
            <p:sp>
              <p:nvSpPr>
                <p:cNvPr id="118" name="Ellipse 117"/>
                <p:cNvSpPr/>
                <p:nvPr/>
              </p:nvSpPr>
              <p:spPr>
                <a:xfrm>
                  <a:off x="3771217" y="4164666"/>
                  <a:ext cx="83723" cy="8372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 dirty="0" err="1">
                    <a:solidFill>
                      <a:srgbClr val="4D4F53"/>
                    </a:solidFill>
                  </a:endParaRPr>
                </a:p>
              </p:txBody>
            </p:sp>
            <p:sp>
              <p:nvSpPr>
                <p:cNvPr id="119" name="Ellipse 118"/>
                <p:cNvSpPr/>
                <p:nvPr/>
              </p:nvSpPr>
              <p:spPr>
                <a:xfrm>
                  <a:off x="3005568" y="4161723"/>
                  <a:ext cx="83723" cy="837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 dirty="0" err="1">
                    <a:solidFill>
                      <a:srgbClr val="4D4F53"/>
                    </a:solidFill>
                  </a:endParaRPr>
                </a:p>
              </p:txBody>
            </p:sp>
            <p:sp>
              <p:nvSpPr>
                <p:cNvPr id="120" name="Ellipse 119"/>
                <p:cNvSpPr/>
                <p:nvPr/>
              </p:nvSpPr>
              <p:spPr>
                <a:xfrm>
                  <a:off x="2620755" y="4160282"/>
                  <a:ext cx="83723" cy="837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 dirty="0" err="1">
                    <a:solidFill>
                      <a:srgbClr val="4D4F53"/>
                    </a:solidFill>
                  </a:endParaRPr>
                </a:p>
              </p:txBody>
            </p:sp>
            <p:sp>
              <p:nvSpPr>
                <p:cNvPr id="121" name="Ellipse 120"/>
                <p:cNvSpPr/>
                <p:nvPr/>
              </p:nvSpPr>
              <p:spPr>
                <a:xfrm>
                  <a:off x="2868405" y="4162369"/>
                  <a:ext cx="83723" cy="837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 dirty="0" err="1">
                    <a:solidFill>
                      <a:srgbClr val="4D4F53"/>
                    </a:solidFill>
                  </a:endParaRPr>
                </a:p>
              </p:txBody>
            </p:sp>
          </p:grpSp>
          <p:cxnSp>
            <p:nvCxnSpPr>
              <p:cNvPr id="98" name="Connecteur droit 97"/>
              <p:cNvCxnSpPr/>
              <p:nvPr/>
            </p:nvCxnSpPr>
            <p:spPr>
              <a:xfrm flipV="1">
                <a:off x="4478339" y="2524672"/>
                <a:ext cx="4736183" cy="190432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ZoneTexte 98"/>
              <p:cNvSpPr txBox="1"/>
              <p:nvPr/>
            </p:nvSpPr>
            <p:spPr>
              <a:xfrm>
                <a:off x="5630444" y="5549479"/>
                <a:ext cx="2844033" cy="479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4D4F53"/>
                    </a:solidFill>
                  </a:rPr>
                  <a:t>Not </a:t>
                </a:r>
                <a:r>
                  <a:rPr lang="fr-FR" sz="1600" dirty="0" err="1">
                    <a:solidFill>
                      <a:srgbClr val="4D4F53"/>
                    </a:solidFill>
                  </a:rPr>
                  <a:t>linearly</a:t>
                </a:r>
                <a:r>
                  <a:rPr lang="fr-FR" sz="1600" dirty="0">
                    <a:solidFill>
                      <a:srgbClr val="4D4F53"/>
                    </a:solidFill>
                  </a:rPr>
                  <a:t> </a:t>
                </a:r>
                <a:r>
                  <a:rPr lang="fr-FR" sz="1600" dirty="0" err="1">
                    <a:solidFill>
                      <a:srgbClr val="4D4F53"/>
                    </a:solidFill>
                  </a:rPr>
                  <a:t>separable</a:t>
                </a:r>
                <a:endParaRPr lang="en-US" sz="1600" dirty="0">
                  <a:solidFill>
                    <a:srgbClr val="4D4F53"/>
                  </a:solidFill>
                </a:endParaRPr>
              </a:p>
            </p:txBody>
          </p:sp>
          <p:sp>
            <p:nvSpPr>
              <p:cNvPr id="100" name="ZoneTexte 99"/>
              <p:cNvSpPr txBox="1"/>
              <p:nvPr/>
            </p:nvSpPr>
            <p:spPr>
              <a:xfrm>
                <a:off x="5579427" y="2525299"/>
                <a:ext cx="2844033" cy="479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>
                    <a:solidFill>
                      <a:srgbClr val="4D4F53"/>
                    </a:solidFill>
                  </a:rPr>
                  <a:t>Linearly</a:t>
                </a:r>
                <a:r>
                  <a:rPr lang="fr-FR" sz="1600" dirty="0">
                    <a:solidFill>
                      <a:srgbClr val="4D4F53"/>
                    </a:solidFill>
                  </a:rPr>
                  <a:t> </a:t>
                </a:r>
                <a:r>
                  <a:rPr lang="fr-FR" sz="1600" dirty="0" err="1">
                    <a:solidFill>
                      <a:srgbClr val="4D4F53"/>
                    </a:solidFill>
                  </a:rPr>
                  <a:t>separable</a:t>
                </a:r>
                <a:endParaRPr lang="en-US" sz="1600" dirty="0">
                  <a:solidFill>
                    <a:srgbClr val="4D4F53"/>
                  </a:solidFill>
                </a:endParaRPr>
              </a:p>
            </p:txBody>
          </p:sp>
        </p:grpSp>
      </p:grpSp>
      <p:sp>
        <p:nvSpPr>
          <p:cNvPr id="62" name="Espace réservé du texte 1">
            <a:extLst>
              <a:ext uri="{FF2B5EF4-FFF2-40B4-BE49-F238E27FC236}">
                <a16:creationId xmlns:a16="http://schemas.microsoft.com/office/drawing/2014/main" id="{52A1CE10-8C95-A54C-8FC3-B79989BD5E1A}"/>
              </a:ext>
            </a:extLst>
          </p:cNvPr>
          <p:cNvSpPr txBox="1">
            <a:spLocks/>
          </p:cNvSpPr>
          <p:nvPr/>
        </p:nvSpPr>
        <p:spPr>
          <a:xfrm>
            <a:off x="430742" y="356347"/>
            <a:ext cx="11330516" cy="508785"/>
          </a:xfrm>
          <a:prstGeom prst="rect">
            <a:avLst/>
          </a:prstGeom>
        </p:spPr>
        <p:txBody>
          <a:bodyPr vert="horz" lIns="91440" tIns="45720" rIns="3600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0" kern="12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>
                <a:solidFill>
                  <a:schemeClr val="tx1"/>
                </a:solidFill>
              </a:rPr>
              <a:t>Machine à support vecteur</a:t>
            </a:r>
          </a:p>
        </p:txBody>
      </p:sp>
    </p:spTree>
    <p:extLst>
      <p:ext uri="{BB962C8B-B14F-4D97-AF65-F5344CB8AC3E}">
        <p14:creationId xmlns:p14="http://schemas.microsoft.com/office/powerpoint/2010/main" val="1498442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06272" y="1910883"/>
            <a:ext cx="8653929" cy="459077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b="1" dirty="0"/>
              <a:t>Advantages: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It is very robust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It can solve problems with several output classes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It is fast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It provides the main drivers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b="1" dirty="0"/>
              <a:t>Disadvantages: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fr-FR" sz="2000" dirty="0"/>
              <a:t>Black box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Does not deal with missing information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fr-FR" sz="2000" dirty="0"/>
          </a:p>
          <a:p>
            <a:pPr>
              <a:spcBef>
                <a:spcPts val="0"/>
              </a:spcBef>
            </a:pP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6900EE6B-AD94-E848-8E78-950F4F2B089F}"/>
              </a:ext>
            </a:extLst>
          </p:cNvPr>
          <p:cNvSpPr txBox="1">
            <a:spLocks/>
          </p:cNvSpPr>
          <p:nvPr/>
        </p:nvSpPr>
        <p:spPr>
          <a:xfrm>
            <a:off x="430742" y="356347"/>
            <a:ext cx="11330516" cy="508785"/>
          </a:xfrm>
          <a:prstGeom prst="rect">
            <a:avLst/>
          </a:prstGeom>
        </p:spPr>
        <p:txBody>
          <a:bodyPr vert="horz" lIns="91440" tIns="45720" rIns="3600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0" kern="12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>
                <a:solidFill>
                  <a:schemeClr val="tx1"/>
                </a:solidFill>
              </a:rPr>
              <a:t>Machine à support vecteur</a:t>
            </a:r>
          </a:p>
        </p:txBody>
      </p:sp>
    </p:spTree>
    <p:extLst>
      <p:ext uri="{BB962C8B-B14F-4D97-AF65-F5344CB8AC3E}">
        <p14:creationId xmlns:p14="http://schemas.microsoft.com/office/powerpoint/2010/main" val="674415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b="1" dirty="0" err="1"/>
              <a:t>Definition</a:t>
            </a:r>
            <a:r>
              <a:rPr lang="fr-FR" dirty="0"/>
              <a:t> :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Algorithm that divides the space along each variable according to the best separation power. Build a tree od successive decisions based on majority votes.</a:t>
            </a:r>
          </a:p>
          <a:p>
            <a:pPr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  <a:buNone/>
            </a:pPr>
            <a:endParaRPr lang="fr-FR" dirty="0"/>
          </a:p>
          <a:p>
            <a:pPr>
              <a:spcBef>
                <a:spcPts val="0"/>
              </a:spcBef>
            </a:pPr>
            <a:r>
              <a:rPr lang="fr-FR" b="1" dirty="0" err="1"/>
              <a:t>Space</a:t>
            </a:r>
            <a:r>
              <a:rPr lang="fr-FR" b="1" dirty="0"/>
              <a:t> structure</a:t>
            </a:r>
            <a:r>
              <a:rPr lang="fr-FR" dirty="0"/>
              <a:t>:</a:t>
            </a:r>
          </a:p>
          <a:p>
            <a:pPr>
              <a:spcBef>
                <a:spcPts val="0"/>
              </a:spcBef>
            </a:pPr>
            <a:endParaRPr lang="fr-FR" b="1" dirty="0"/>
          </a:p>
          <a:p>
            <a:pPr>
              <a:spcBef>
                <a:spcPts val="0"/>
              </a:spcBef>
            </a:pPr>
            <a:endParaRPr lang="fr-FR" b="1" dirty="0"/>
          </a:p>
        </p:txBody>
      </p:sp>
      <p:grpSp>
        <p:nvGrpSpPr>
          <p:cNvPr id="6" name="Grouper 5"/>
          <p:cNvGrpSpPr/>
          <p:nvPr/>
        </p:nvGrpSpPr>
        <p:grpSpPr>
          <a:xfrm>
            <a:off x="1948511" y="2546271"/>
            <a:ext cx="7112472" cy="3959130"/>
            <a:chOff x="-812436" y="838200"/>
            <a:chExt cx="10387966" cy="5835555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7442632" y="1949450"/>
              <a:ext cx="1632307" cy="499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GB" sz="1600" dirty="0">
                  <a:solidFill>
                    <a:srgbClr val="E32A00"/>
                  </a:solidFill>
                </a:rPr>
                <a:t>Candidate</a:t>
              </a: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2209027" y="5334000"/>
              <a:ext cx="6975475" cy="0"/>
            </a:xfrm>
            <a:prstGeom prst="line">
              <a:avLst/>
            </a:prstGeom>
            <a:noFill/>
            <a:ln w="28575">
              <a:solidFill>
                <a:srgbClr val="A9ABA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9" name="Rectangle 147"/>
            <p:cNvSpPr>
              <a:spLocks noChangeArrowheads="1"/>
            </p:cNvSpPr>
            <p:nvPr/>
          </p:nvSpPr>
          <p:spPr bwMode="auto">
            <a:xfrm>
              <a:off x="7485437" y="2005855"/>
              <a:ext cx="1430866" cy="314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GB" sz="3400" dirty="0"/>
                <a:t>    </a:t>
              </a:r>
            </a:p>
          </p:txBody>
        </p:sp>
        <p:sp>
          <p:nvSpPr>
            <p:cNvPr id="10" name="Rectangle 180"/>
            <p:cNvSpPr>
              <a:spLocks noChangeArrowheads="1"/>
            </p:cNvSpPr>
            <p:nvPr/>
          </p:nvSpPr>
          <p:spPr bwMode="auto">
            <a:xfrm>
              <a:off x="6975475" y="838200"/>
              <a:ext cx="1699154" cy="457200"/>
            </a:xfrm>
            <a:prstGeom prst="rect">
              <a:avLst/>
            </a:prstGeom>
            <a:solidFill>
              <a:schemeClr val="bg1">
                <a:alpha val="8901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2209027" y="1371600"/>
              <a:ext cx="0" cy="3962400"/>
            </a:xfrm>
            <a:prstGeom prst="line">
              <a:avLst/>
            </a:prstGeom>
            <a:noFill/>
            <a:ln w="28575">
              <a:solidFill>
                <a:srgbClr val="A9ABAF"/>
              </a:solidFill>
              <a:round/>
              <a:headEnd type="arrow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2" name="Oval 19"/>
            <p:cNvSpPr>
              <a:spLocks noChangeArrowheads="1"/>
            </p:cNvSpPr>
            <p:nvPr/>
          </p:nvSpPr>
          <p:spPr bwMode="auto">
            <a:xfrm>
              <a:off x="6233341" y="2438400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3" name="Oval 23"/>
            <p:cNvSpPr>
              <a:spLocks noChangeArrowheads="1"/>
            </p:cNvSpPr>
            <p:nvPr/>
          </p:nvSpPr>
          <p:spPr bwMode="auto">
            <a:xfrm>
              <a:off x="6501628" y="2286000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4" name="Oval 27"/>
            <p:cNvSpPr>
              <a:spLocks noChangeArrowheads="1"/>
            </p:cNvSpPr>
            <p:nvPr/>
          </p:nvSpPr>
          <p:spPr bwMode="auto">
            <a:xfrm>
              <a:off x="2423286" y="3384550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5" name="Oval 31"/>
            <p:cNvSpPr>
              <a:spLocks noChangeArrowheads="1"/>
            </p:cNvSpPr>
            <p:nvPr/>
          </p:nvSpPr>
          <p:spPr bwMode="auto">
            <a:xfrm>
              <a:off x="6857482" y="2489200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6" name="Oval 35"/>
            <p:cNvSpPr>
              <a:spLocks noChangeArrowheads="1"/>
            </p:cNvSpPr>
            <p:nvPr/>
          </p:nvSpPr>
          <p:spPr bwMode="auto">
            <a:xfrm>
              <a:off x="4601258" y="4033838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7" name="Oval 39"/>
            <p:cNvSpPr>
              <a:spLocks noChangeArrowheads="1"/>
            </p:cNvSpPr>
            <p:nvPr/>
          </p:nvSpPr>
          <p:spPr bwMode="auto">
            <a:xfrm>
              <a:off x="3537424" y="4933950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" name="Oval 43"/>
            <p:cNvSpPr>
              <a:spLocks noChangeArrowheads="1"/>
            </p:cNvSpPr>
            <p:nvPr/>
          </p:nvSpPr>
          <p:spPr bwMode="auto">
            <a:xfrm>
              <a:off x="3872784" y="4094163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9" name="Oval 47"/>
            <p:cNvSpPr>
              <a:spLocks noChangeArrowheads="1"/>
            </p:cNvSpPr>
            <p:nvPr/>
          </p:nvSpPr>
          <p:spPr bwMode="auto">
            <a:xfrm>
              <a:off x="4236089" y="4938713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0" name="Oval 51"/>
            <p:cNvSpPr>
              <a:spLocks noChangeArrowheads="1"/>
            </p:cNvSpPr>
            <p:nvPr/>
          </p:nvSpPr>
          <p:spPr bwMode="auto">
            <a:xfrm>
              <a:off x="3215106" y="4433888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1" name="Oval 55"/>
            <p:cNvSpPr>
              <a:spLocks noChangeArrowheads="1"/>
            </p:cNvSpPr>
            <p:nvPr/>
          </p:nvSpPr>
          <p:spPr bwMode="auto">
            <a:xfrm>
              <a:off x="3039974" y="3821113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2" name="Oval 59"/>
            <p:cNvSpPr>
              <a:spLocks noChangeArrowheads="1"/>
            </p:cNvSpPr>
            <p:nvPr/>
          </p:nvSpPr>
          <p:spPr bwMode="auto">
            <a:xfrm>
              <a:off x="3850745" y="3790950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3" name="Oval 63"/>
            <p:cNvSpPr>
              <a:spLocks noChangeArrowheads="1"/>
            </p:cNvSpPr>
            <p:nvPr/>
          </p:nvSpPr>
          <p:spPr bwMode="auto">
            <a:xfrm>
              <a:off x="3643621" y="2427288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4" name="Oval 67"/>
            <p:cNvSpPr>
              <a:spLocks noChangeArrowheads="1"/>
            </p:cNvSpPr>
            <p:nvPr/>
          </p:nvSpPr>
          <p:spPr bwMode="auto">
            <a:xfrm>
              <a:off x="4254720" y="2546350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5" name="Oval 68"/>
            <p:cNvSpPr>
              <a:spLocks noChangeArrowheads="1"/>
            </p:cNvSpPr>
            <p:nvPr/>
          </p:nvSpPr>
          <p:spPr bwMode="auto">
            <a:xfrm>
              <a:off x="4250995" y="2232025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6" name="Oval 69"/>
            <p:cNvSpPr>
              <a:spLocks noChangeArrowheads="1"/>
            </p:cNvSpPr>
            <p:nvPr/>
          </p:nvSpPr>
          <p:spPr bwMode="auto">
            <a:xfrm>
              <a:off x="3788943" y="2093913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7" name="Oval 70"/>
            <p:cNvSpPr>
              <a:spLocks noChangeArrowheads="1"/>
            </p:cNvSpPr>
            <p:nvPr/>
          </p:nvSpPr>
          <p:spPr bwMode="auto">
            <a:xfrm>
              <a:off x="3155487" y="2336800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8" name="Oval 72"/>
            <p:cNvSpPr>
              <a:spLocks noChangeArrowheads="1"/>
            </p:cNvSpPr>
            <p:nvPr/>
          </p:nvSpPr>
          <p:spPr bwMode="auto">
            <a:xfrm>
              <a:off x="4424263" y="1611313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9" name="Oval 73"/>
            <p:cNvSpPr>
              <a:spLocks noChangeArrowheads="1"/>
            </p:cNvSpPr>
            <p:nvPr/>
          </p:nvSpPr>
          <p:spPr bwMode="auto">
            <a:xfrm>
              <a:off x="3897004" y="1830388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0" name="Oval 74"/>
            <p:cNvSpPr>
              <a:spLocks noChangeArrowheads="1"/>
            </p:cNvSpPr>
            <p:nvPr/>
          </p:nvSpPr>
          <p:spPr bwMode="auto">
            <a:xfrm>
              <a:off x="4781980" y="1916113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75"/>
            <p:cNvSpPr>
              <a:spLocks noChangeArrowheads="1"/>
            </p:cNvSpPr>
            <p:nvPr/>
          </p:nvSpPr>
          <p:spPr bwMode="auto">
            <a:xfrm>
              <a:off x="5057720" y="2049463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2" name="Oval 76"/>
            <p:cNvSpPr>
              <a:spLocks noChangeArrowheads="1"/>
            </p:cNvSpPr>
            <p:nvPr/>
          </p:nvSpPr>
          <p:spPr bwMode="auto">
            <a:xfrm>
              <a:off x="2857389" y="4640263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77"/>
            <p:cNvSpPr>
              <a:spLocks noChangeArrowheads="1"/>
            </p:cNvSpPr>
            <p:nvPr/>
          </p:nvSpPr>
          <p:spPr bwMode="auto">
            <a:xfrm>
              <a:off x="2395339" y="3779838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5" name="Oval 78"/>
            <p:cNvSpPr>
              <a:spLocks noChangeArrowheads="1"/>
            </p:cNvSpPr>
            <p:nvPr/>
          </p:nvSpPr>
          <p:spPr bwMode="auto">
            <a:xfrm>
              <a:off x="4130757" y="2867025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6" name="Oval 88"/>
            <p:cNvSpPr>
              <a:spLocks noChangeArrowheads="1"/>
            </p:cNvSpPr>
            <p:nvPr/>
          </p:nvSpPr>
          <p:spPr bwMode="auto">
            <a:xfrm>
              <a:off x="6782958" y="3776663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7" name="Oval 89"/>
            <p:cNvSpPr>
              <a:spLocks noChangeArrowheads="1"/>
            </p:cNvSpPr>
            <p:nvPr/>
          </p:nvSpPr>
          <p:spPr bwMode="auto">
            <a:xfrm>
              <a:off x="7325122" y="4120227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8" name="Oval 90"/>
            <p:cNvSpPr>
              <a:spLocks noChangeArrowheads="1"/>
            </p:cNvSpPr>
            <p:nvPr/>
          </p:nvSpPr>
          <p:spPr bwMode="auto">
            <a:xfrm>
              <a:off x="3517325" y="3620817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9" name="Oval 91"/>
            <p:cNvSpPr>
              <a:spLocks noChangeArrowheads="1"/>
            </p:cNvSpPr>
            <p:nvPr/>
          </p:nvSpPr>
          <p:spPr bwMode="auto">
            <a:xfrm>
              <a:off x="2760676" y="4033838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0" name="Oval 92"/>
            <p:cNvSpPr>
              <a:spLocks noChangeArrowheads="1"/>
            </p:cNvSpPr>
            <p:nvPr/>
          </p:nvSpPr>
          <p:spPr bwMode="auto">
            <a:xfrm>
              <a:off x="7889921" y="3963633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1" name="Oval 93"/>
            <p:cNvSpPr>
              <a:spLocks noChangeArrowheads="1"/>
            </p:cNvSpPr>
            <p:nvPr/>
          </p:nvSpPr>
          <p:spPr bwMode="auto">
            <a:xfrm>
              <a:off x="7923975" y="4270093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2" name="Oval 94"/>
            <p:cNvSpPr>
              <a:spLocks noChangeArrowheads="1"/>
            </p:cNvSpPr>
            <p:nvPr/>
          </p:nvSpPr>
          <p:spPr bwMode="auto">
            <a:xfrm>
              <a:off x="8074091" y="5110163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3" name="Oval 95"/>
            <p:cNvSpPr>
              <a:spLocks noChangeArrowheads="1"/>
            </p:cNvSpPr>
            <p:nvPr/>
          </p:nvSpPr>
          <p:spPr bwMode="auto">
            <a:xfrm>
              <a:off x="7612041" y="4972050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4" name="Oval 96"/>
            <p:cNvSpPr>
              <a:spLocks noChangeArrowheads="1"/>
            </p:cNvSpPr>
            <p:nvPr/>
          </p:nvSpPr>
          <p:spPr bwMode="auto">
            <a:xfrm>
              <a:off x="8247360" y="4489450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5" name="Oval 97"/>
            <p:cNvSpPr>
              <a:spLocks noChangeArrowheads="1"/>
            </p:cNvSpPr>
            <p:nvPr/>
          </p:nvSpPr>
          <p:spPr bwMode="auto">
            <a:xfrm>
              <a:off x="7720101" y="4708525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6" name="Oval 98"/>
            <p:cNvSpPr>
              <a:spLocks noChangeArrowheads="1"/>
            </p:cNvSpPr>
            <p:nvPr/>
          </p:nvSpPr>
          <p:spPr bwMode="auto">
            <a:xfrm>
              <a:off x="8605077" y="4794250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7" name="Oval 99"/>
            <p:cNvSpPr>
              <a:spLocks noChangeArrowheads="1"/>
            </p:cNvSpPr>
            <p:nvPr/>
          </p:nvSpPr>
          <p:spPr bwMode="auto">
            <a:xfrm>
              <a:off x="8880817" y="4927600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8" name="Oval 121"/>
            <p:cNvSpPr>
              <a:spLocks noChangeArrowheads="1"/>
            </p:cNvSpPr>
            <p:nvPr/>
          </p:nvSpPr>
          <p:spPr bwMode="auto">
            <a:xfrm>
              <a:off x="6836987" y="4857750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9" name="Oval 137"/>
            <p:cNvSpPr>
              <a:spLocks noChangeArrowheads="1"/>
            </p:cNvSpPr>
            <p:nvPr/>
          </p:nvSpPr>
          <p:spPr bwMode="auto">
            <a:xfrm>
              <a:off x="2777276" y="3182938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50" name="Oval 138"/>
            <p:cNvSpPr>
              <a:spLocks noChangeArrowheads="1"/>
            </p:cNvSpPr>
            <p:nvPr/>
          </p:nvSpPr>
          <p:spPr bwMode="auto">
            <a:xfrm>
              <a:off x="2315225" y="3044825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51" name="Oval 139"/>
            <p:cNvSpPr>
              <a:spLocks noChangeArrowheads="1"/>
            </p:cNvSpPr>
            <p:nvPr/>
          </p:nvSpPr>
          <p:spPr bwMode="auto">
            <a:xfrm>
              <a:off x="2950545" y="2562225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52" name="Oval 140"/>
            <p:cNvSpPr>
              <a:spLocks noChangeArrowheads="1"/>
            </p:cNvSpPr>
            <p:nvPr/>
          </p:nvSpPr>
          <p:spPr bwMode="auto">
            <a:xfrm>
              <a:off x="2423286" y="2781300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53" name="Oval 141"/>
            <p:cNvSpPr>
              <a:spLocks noChangeArrowheads="1"/>
            </p:cNvSpPr>
            <p:nvPr/>
          </p:nvSpPr>
          <p:spPr bwMode="auto">
            <a:xfrm>
              <a:off x="3308262" y="2867025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54" name="Oval 142"/>
            <p:cNvSpPr>
              <a:spLocks noChangeArrowheads="1"/>
            </p:cNvSpPr>
            <p:nvPr/>
          </p:nvSpPr>
          <p:spPr bwMode="auto">
            <a:xfrm>
              <a:off x="3623127" y="2967038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55" name="Oval 152"/>
            <p:cNvSpPr>
              <a:spLocks noChangeArrowheads="1"/>
            </p:cNvSpPr>
            <p:nvPr/>
          </p:nvSpPr>
          <p:spPr bwMode="auto">
            <a:xfrm>
              <a:off x="5832773" y="2443163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56" name="Oval 153"/>
            <p:cNvSpPr>
              <a:spLocks noChangeArrowheads="1"/>
            </p:cNvSpPr>
            <p:nvPr/>
          </p:nvSpPr>
          <p:spPr bwMode="auto">
            <a:xfrm>
              <a:off x="5829046" y="2128838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57" name="Oval 154"/>
            <p:cNvSpPr>
              <a:spLocks noChangeArrowheads="1"/>
            </p:cNvSpPr>
            <p:nvPr/>
          </p:nvSpPr>
          <p:spPr bwMode="auto">
            <a:xfrm>
              <a:off x="5366996" y="1990725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58" name="Oval 155"/>
            <p:cNvSpPr>
              <a:spLocks noChangeArrowheads="1"/>
            </p:cNvSpPr>
            <p:nvPr/>
          </p:nvSpPr>
          <p:spPr bwMode="auto">
            <a:xfrm>
              <a:off x="5475056" y="1727200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59" name="Oval 162"/>
            <p:cNvSpPr>
              <a:spLocks noChangeArrowheads="1"/>
            </p:cNvSpPr>
            <p:nvPr/>
          </p:nvSpPr>
          <p:spPr bwMode="auto">
            <a:xfrm>
              <a:off x="7289723" y="4976813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163"/>
            <p:cNvSpPr>
              <a:spLocks noChangeArrowheads="1"/>
            </p:cNvSpPr>
            <p:nvPr/>
          </p:nvSpPr>
          <p:spPr bwMode="auto">
            <a:xfrm>
              <a:off x="6268740" y="4510088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1" name="Oval 170"/>
            <p:cNvSpPr>
              <a:spLocks noChangeArrowheads="1"/>
            </p:cNvSpPr>
            <p:nvPr/>
          </p:nvSpPr>
          <p:spPr bwMode="auto">
            <a:xfrm>
              <a:off x="4992512" y="3819525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62" name="Group 20"/>
            <p:cNvGrpSpPr>
              <a:grpSpLocks/>
            </p:cNvGrpSpPr>
            <p:nvPr/>
          </p:nvGrpSpPr>
          <p:grpSpPr bwMode="auto">
            <a:xfrm>
              <a:off x="5965053" y="2895601"/>
              <a:ext cx="178858" cy="152400"/>
              <a:chOff x="3024" y="2311"/>
              <a:chExt cx="96" cy="96"/>
            </a:xfrm>
          </p:grpSpPr>
          <p:sp>
            <p:nvSpPr>
              <p:cNvPr id="242" name="Line 21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3" name="Line 22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3" name="Group 24"/>
            <p:cNvGrpSpPr>
              <a:grpSpLocks/>
            </p:cNvGrpSpPr>
            <p:nvPr/>
          </p:nvGrpSpPr>
          <p:grpSpPr bwMode="auto">
            <a:xfrm>
              <a:off x="7217062" y="2057401"/>
              <a:ext cx="178858" cy="152400"/>
              <a:chOff x="3024" y="2311"/>
              <a:chExt cx="96" cy="96"/>
            </a:xfrm>
          </p:grpSpPr>
          <p:sp>
            <p:nvSpPr>
              <p:cNvPr id="240" name="Line 25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1" name="Line 26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4" name="Group 28"/>
            <p:cNvGrpSpPr>
              <a:grpSpLocks/>
            </p:cNvGrpSpPr>
            <p:nvPr/>
          </p:nvGrpSpPr>
          <p:grpSpPr bwMode="auto">
            <a:xfrm>
              <a:off x="3729324" y="4572001"/>
              <a:ext cx="178858" cy="152400"/>
              <a:chOff x="3024" y="2311"/>
              <a:chExt cx="96" cy="96"/>
            </a:xfrm>
          </p:grpSpPr>
          <p:sp>
            <p:nvSpPr>
              <p:cNvPr id="238" name="Line 29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9" name="Line 30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5" name="Group 32"/>
            <p:cNvGrpSpPr>
              <a:grpSpLocks/>
            </p:cNvGrpSpPr>
            <p:nvPr/>
          </p:nvGrpSpPr>
          <p:grpSpPr bwMode="auto">
            <a:xfrm>
              <a:off x="6714484" y="3460750"/>
              <a:ext cx="178858" cy="152400"/>
              <a:chOff x="3024" y="2311"/>
              <a:chExt cx="96" cy="96"/>
            </a:xfrm>
          </p:grpSpPr>
          <p:sp>
            <p:nvSpPr>
              <p:cNvPr id="236" name="Line 33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" name="Line 34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6" name="Group 36"/>
            <p:cNvGrpSpPr>
              <a:grpSpLocks/>
            </p:cNvGrpSpPr>
            <p:nvPr/>
          </p:nvGrpSpPr>
          <p:grpSpPr bwMode="auto">
            <a:xfrm>
              <a:off x="4891903" y="4267201"/>
              <a:ext cx="178858" cy="152400"/>
              <a:chOff x="3024" y="2311"/>
              <a:chExt cx="96" cy="96"/>
            </a:xfrm>
          </p:grpSpPr>
          <p:sp>
            <p:nvSpPr>
              <p:cNvPr id="234" name="Line 37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5" name="Line 38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7" name="Group 40"/>
            <p:cNvGrpSpPr>
              <a:grpSpLocks/>
            </p:cNvGrpSpPr>
            <p:nvPr/>
          </p:nvGrpSpPr>
          <p:grpSpPr bwMode="auto">
            <a:xfrm>
              <a:off x="6412198" y="3035846"/>
              <a:ext cx="178858" cy="152400"/>
              <a:chOff x="3024" y="2311"/>
              <a:chExt cx="96" cy="96"/>
            </a:xfrm>
          </p:grpSpPr>
          <p:sp>
            <p:nvSpPr>
              <p:cNvPr id="232" name="Line 41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3" name="Line 42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8" name="Group 44"/>
            <p:cNvGrpSpPr>
              <a:grpSpLocks/>
            </p:cNvGrpSpPr>
            <p:nvPr/>
          </p:nvGrpSpPr>
          <p:grpSpPr bwMode="auto">
            <a:xfrm>
              <a:off x="5428478" y="3810001"/>
              <a:ext cx="178858" cy="152400"/>
              <a:chOff x="3024" y="2311"/>
              <a:chExt cx="96" cy="96"/>
            </a:xfrm>
          </p:grpSpPr>
          <p:sp>
            <p:nvSpPr>
              <p:cNvPr id="230" name="Line 45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1" name="Line 46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9" name="Group 48"/>
            <p:cNvGrpSpPr>
              <a:grpSpLocks/>
            </p:cNvGrpSpPr>
            <p:nvPr/>
          </p:nvGrpSpPr>
          <p:grpSpPr bwMode="auto">
            <a:xfrm>
              <a:off x="4903873" y="3053427"/>
              <a:ext cx="178858" cy="152400"/>
              <a:chOff x="3024" y="2311"/>
              <a:chExt cx="96" cy="96"/>
            </a:xfrm>
          </p:grpSpPr>
          <p:sp>
            <p:nvSpPr>
              <p:cNvPr id="228" name="Line 49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9" name="Line 50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0" name="Group 52"/>
            <p:cNvGrpSpPr>
              <a:grpSpLocks/>
            </p:cNvGrpSpPr>
            <p:nvPr/>
          </p:nvGrpSpPr>
          <p:grpSpPr bwMode="auto">
            <a:xfrm>
              <a:off x="3282178" y="3962401"/>
              <a:ext cx="178858" cy="152400"/>
              <a:chOff x="3024" y="2311"/>
              <a:chExt cx="96" cy="96"/>
            </a:xfrm>
          </p:grpSpPr>
          <p:sp>
            <p:nvSpPr>
              <p:cNvPr id="226" name="Line 53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" name="Line 54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1" name="Group 56"/>
            <p:cNvGrpSpPr>
              <a:grpSpLocks/>
            </p:cNvGrpSpPr>
            <p:nvPr/>
          </p:nvGrpSpPr>
          <p:grpSpPr bwMode="auto">
            <a:xfrm>
              <a:off x="6680487" y="2743201"/>
              <a:ext cx="178858" cy="152400"/>
              <a:chOff x="3024" y="2311"/>
              <a:chExt cx="96" cy="96"/>
            </a:xfrm>
          </p:grpSpPr>
          <p:sp>
            <p:nvSpPr>
              <p:cNvPr id="224" name="Line 57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5" name="Line 58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2" name="Group 60"/>
            <p:cNvGrpSpPr>
              <a:grpSpLocks/>
            </p:cNvGrpSpPr>
            <p:nvPr/>
          </p:nvGrpSpPr>
          <p:grpSpPr bwMode="auto">
            <a:xfrm>
              <a:off x="6233341" y="3886201"/>
              <a:ext cx="178858" cy="152400"/>
              <a:chOff x="3024" y="2311"/>
              <a:chExt cx="96" cy="96"/>
            </a:xfrm>
          </p:grpSpPr>
          <p:sp>
            <p:nvSpPr>
              <p:cNvPr id="222" name="Line 61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3" name="Line 62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3" name="Group 64"/>
            <p:cNvGrpSpPr>
              <a:grpSpLocks/>
            </p:cNvGrpSpPr>
            <p:nvPr/>
          </p:nvGrpSpPr>
          <p:grpSpPr bwMode="auto">
            <a:xfrm>
              <a:off x="3613812" y="3248026"/>
              <a:ext cx="178858" cy="152400"/>
              <a:chOff x="3024" y="2311"/>
              <a:chExt cx="96" cy="96"/>
            </a:xfrm>
          </p:grpSpPr>
          <p:sp>
            <p:nvSpPr>
              <p:cNvPr id="220" name="Line 65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1" name="Line 66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4" name="Group 85"/>
            <p:cNvGrpSpPr>
              <a:grpSpLocks/>
            </p:cNvGrpSpPr>
            <p:nvPr/>
          </p:nvGrpSpPr>
          <p:grpSpPr bwMode="auto">
            <a:xfrm>
              <a:off x="5298060" y="3033713"/>
              <a:ext cx="178858" cy="152400"/>
              <a:chOff x="3024" y="2311"/>
              <a:chExt cx="96" cy="96"/>
            </a:xfrm>
          </p:grpSpPr>
          <p:sp>
            <p:nvSpPr>
              <p:cNvPr id="218" name="Line 86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9" name="Line 87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5" name="Group 100"/>
            <p:cNvGrpSpPr>
              <a:grpSpLocks/>
            </p:cNvGrpSpPr>
            <p:nvPr/>
          </p:nvGrpSpPr>
          <p:grpSpPr bwMode="auto">
            <a:xfrm>
              <a:off x="7259109" y="4409412"/>
              <a:ext cx="178858" cy="152400"/>
              <a:chOff x="3024" y="2311"/>
              <a:chExt cx="96" cy="96"/>
            </a:xfrm>
          </p:grpSpPr>
          <p:sp>
            <p:nvSpPr>
              <p:cNvPr id="216" name="Line 101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" name="Line 102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6" name="Group 103"/>
            <p:cNvGrpSpPr>
              <a:grpSpLocks/>
            </p:cNvGrpSpPr>
            <p:nvPr/>
          </p:nvGrpSpPr>
          <p:grpSpPr bwMode="auto">
            <a:xfrm>
              <a:off x="7429456" y="3668713"/>
              <a:ext cx="178858" cy="152400"/>
              <a:chOff x="3024" y="2311"/>
              <a:chExt cx="96" cy="96"/>
            </a:xfrm>
          </p:grpSpPr>
          <p:sp>
            <p:nvSpPr>
              <p:cNvPr id="214" name="Line 104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" name="Line 105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7" name="Group 106"/>
            <p:cNvGrpSpPr>
              <a:grpSpLocks/>
            </p:cNvGrpSpPr>
            <p:nvPr/>
          </p:nvGrpSpPr>
          <p:grpSpPr bwMode="auto">
            <a:xfrm>
              <a:off x="7503980" y="3186113"/>
              <a:ext cx="178858" cy="152400"/>
              <a:chOff x="3024" y="2311"/>
              <a:chExt cx="96" cy="96"/>
            </a:xfrm>
          </p:grpSpPr>
          <p:sp>
            <p:nvSpPr>
              <p:cNvPr id="212" name="Line 107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3" name="Line 108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8" name="Group 109"/>
            <p:cNvGrpSpPr>
              <a:grpSpLocks/>
            </p:cNvGrpSpPr>
            <p:nvPr/>
          </p:nvGrpSpPr>
          <p:grpSpPr bwMode="auto">
            <a:xfrm>
              <a:off x="6147637" y="4905376"/>
              <a:ext cx="178858" cy="152400"/>
              <a:chOff x="3024" y="2311"/>
              <a:chExt cx="96" cy="96"/>
            </a:xfrm>
          </p:grpSpPr>
          <p:sp>
            <p:nvSpPr>
              <p:cNvPr id="210" name="Line 110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1" name="Line 111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9" name="Group 112"/>
            <p:cNvGrpSpPr>
              <a:grpSpLocks/>
            </p:cNvGrpSpPr>
            <p:nvPr/>
          </p:nvGrpSpPr>
          <p:grpSpPr bwMode="auto">
            <a:xfrm>
              <a:off x="6836987" y="5068888"/>
              <a:ext cx="178858" cy="152400"/>
              <a:chOff x="3024" y="2311"/>
              <a:chExt cx="96" cy="96"/>
            </a:xfrm>
          </p:grpSpPr>
          <p:sp>
            <p:nvSpPr>
              <p:cNvPr id="208" name="Line 113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" name="Line 114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0" name="Group 115"/>
            <p:cNvGrpSpPr>
              <a:grpSpLocks/>
            </p:cNvGrpSpPr>
            <p:nvPr/>
          </p:nvGrpSpPr>
          <p:grpSpPr bwMode="auto">
            <a:xfrm>
              <a:off x="6911512" y="4586288"/>
              <a:ext cx="178858" cy="152400"/>
              <a:chOff x="3024" y="2311"/>
              <a:chExt cx="96" cy="96"/>
            </a:xfrm>
          </p:grpSpPr>
          <p:sp>
            <p:nvSpPr>
              <p:cNvPr id="206" name="Line 116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7" name="Line 117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1" name="Group 118"/>
            <p:cNvGrpSpPr>
              <a:grpSpLocks/>
            </p:cNvGrpSpPr>
            <p:nvPr/>
          </p:nvGrpSpPr>
          <p:grpSpPr bwMode="auto">
            <a:xfrm>
              <a:off x="6596647" y="4841876"/>
              <a:ext cx="178858" cy="152400"/>
              <a:chOff x="3024" y="2311"/>
              <a:chExt cx="96" cy="96"/>
            </a:xfrm>
          </p:grpSpPr>
          <p:sp>
            <p:nvSpPr>
              <p:cNvPr id="204" name="Line 119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" name="Line 120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2" name="Group 122"/>
            <p:cNvGrpSpPr>
              <a:grpSpLocks/>
            </p:cNvGrpSpPr>
            <p:nvPr/>
          </p:nvGrpSpPr>
          <p:grpSpPr bwMode="auto">
            <a:xfrm>
              <a:off x="7993978" y="4862513"/>
              <a:ext cx="178858" cy="152400"/>
              <a:chOff x="3024" y="2311"/>
              <a:chExt cx="96" cy="96"/>
            </a:xfrm>
          </p:grpSpPr>
          <p:sp>
            <p:nvSpPr>
              <p:cNvPr id="202" name="Line 123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3" name="Line 124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3" name="Group 125"/>
            <p:cNvGrpSpPr>
              <a:grpSpLocks/>
            </p:cNvGrpSpPr>
            <p:nvPr/>
          </p:nvGrpSpPr>
          <p:grpSpPr bwMode="auto">
            <a:xfrm>
              <a:off x="4059094" y="2035176"/>
              <a:ext cx="178858" cy="152400"/>
              <a:chOff x="3024" y="2311"/>
              <a:chExt cx="96" cy="96"/>
            </a:xfrm>
          </p:grpSpPr>
          <p:sp>
            <p:nvSpPr>
              <p:cNvPr id="200" name="Line 126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1" name="Line 127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4" name="Group 128"/>
            <p:cNvGrpSpPr>
              <a:grpSpLocks/>
            </p:cNvGrpSpPr>
            <p:nvPr/>
          </p:nvGrpSpPr>
          <p:grpSpPr bwMode="auto">
            <a:xfrm>
              <a:off x="4748444" y="2198688"/>
              <a:ext cx="178858" cy="152400"/>
              <a:chOff x="3024" y="2311"/>
              <a:chExt cx="96" cy="96"/>
            </a:xfrm>
          </p:grpSpPr>
          <p:sp>
            <p:nvSpPr>
              <p:cNvPr id="198" name="Line 129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9" name="Line 130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5" name="Group 131"/>
            <p:cNvGrpSpPr>
              <a:grpSpLocks/>
            </p:cNvGrpSpPr>
            <p:nvPr/>
          </p:nvGrpSpPr>
          <p:grpSpPr bwMode="auto">
            <a:xfrm>
              <a:off x="3951034" y="2420938"/>
              <a:ext cx="178858" cy="152400"/>
              <a:chOff x="3024" y="2311"/>
              <a:chExt cx="96" cy="96"/>
            </a:xfrm>
          </p:grpSpPr>
          <p:sp>
            <p:nvSpPr>
              <p:cNvPr id="196" name="Line 132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7" name="Line 133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6" name="Group 134"/>
            <p:cNvGrpSpPr>
              <a:grpSpLocks/>
            </p:cNvGrpSpPr>
            <p:nvPr/>
          </p:nvGrpSpPr>
          <p:grpSpPr bwMode="auto">
            <a:xfrm>
              <a:off x="4640384" y="2584451"/>
              <a:ext cx="178858" cy="152400"/>
              <a:chOff x="3024" y="2311"/>
              <a:chExt cx="96" cy="96"/>
            </a:xfrm>
          </p:grpSpPr>
          <p:sp>
            <p:nvSpPr>
              <p:cNvPr id="194" name="Line 135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" name="Line 136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7" name="Group 143"/>
            <p:cNvGrpSpPr>
              <a:grpSpLocks/>
            </p:cNvGrpSpPr>
            <p:nvPr/>
          </p:nvGrpSpPr>
          <p:grpSpPr bwMode="auto">
            <a:xfrm>
              <a:off x="2734425" y="2911476"/>
              <a:ext cx="178858" cy="152400"/>
              <a:chOff x="3024" y="2311"/>
              <a:chExt cx="96" cy="96"/>
            </a:xfrm>
          </p:grpSpPr>
          <p:sp>
            <p:nvSpPr>
              <p:cNvPr id="192" name="Line 144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3" name="Line 145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8" name="Group 146"/>
            <p:cNvGrpSpPr>
              <a:grpSpLocks/>
            </p:cNvGrpSpPr>
            <p:nvPr/>
          </p:nvGrpSpPr>
          <p:grpSpPr bwMode="auto">
            <a:xfrm>
              <a:off x="3215106" y="3286126"/>
              <a:ext cx="178858" cy="152400"/>
              <a:chOff x="3024" y="2311"/>
              <a:chExt cx="96" cy="96"/>
            </a:xfrm>
          </p:grpSpPr>
          <p:sp>
            <p:nvSpPr>
              <p:cNvPr id="190" name="Line 147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1" name="Line 148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9" name="Group 149"/>
            <p:cNvGrpSpPr>
              <a:grpSpLocks/>
            </p:cNvGrpSpPr>
            <p:nvPr/>
          </p:nvGrpSpPr>
          <p:grpSpPr bwMode="auto">
            <a:xfrm>
              <a:off x="3498299" y="2592388"/>
              <a:ext cx="178858" cy="152400"/>
              <a:chOff x="3024" y="2311"/>
              <a:chExt cx="96" cy="96"/>
            </a:xfrm>
          </p:grpSpPr>
          <p:sp>
            <p:nvSpPr>
              <p:cNvPr id="188" name="Line 150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9" name="Line 151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0" name="Group 156"/>
            <p:cNvGrpSpPr>
              <a:grpSpLocks/>
            </p:cNvGrpSpPr>
            <p:nvPr/>
          </p:nvGrpSpPr>
          <p:grpSpPr bwMode="auto">
            <a:xfrm>
              <a:off x="5637146" y="1931988"/>
              <a:ext cx="178858" cy="152400"/>
              <a:chOff x="3024" y="2311"/>
              <a:chExt cx="96" cy="96"/>
            </a:xfrm>
          </p:grpSpPr>
          <p:sp>
            <p:nvSpPr>
              <p:cNvPr id="186" name="Line 157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7" name="Line 158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1" name="Group 159"/>
            <p:cNvGrpSpPr>
              <a:grpSpLocks/>
            </p:cNvGrpSpPr>
            <p:nvPr/>
          </p:nvGrpSpPr>
          <p:grpSpPr bwMode="auto">
            <a:xfrm>
              <a:off x="5529087" y="2317751"/>
              <a:ext cx="178858" cy="152400"/>
              <a:chOff x="3024" y="2311"/>
              <a:chExt cx="96" cy="96"/>
            </a:xfrm>
          </p:grpSpPr>
          <p:sp>
            <p:nvSpPr>
              <p:cNvPr id="184" name="Line 160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5" name="Line 161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2" name="Group 164"/>
            <p:cNvGrpSpPr>
              <a:grpSpLocks/>
            </p:cNvGrpSpPr>
            <p:nvPr/>
          </p:nvGrpSpPr>
          <p:grpSpPr bwMode="auto">
            <a:xfrm>
              <a:off x="4178333" y="3562351"/>
              <a:ext cx="178858" cy="152400"/>
              <a:chOff x="3024" y="2311"/>
              <a:chExt cx="96" cy="96"/>
            </a:xfrm>
          </p:grpSpPr>
          <p:sp>
            <p:nvSpPr>
              <p:cNvPr id="182" name="Line 165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3" name="Line 166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3" name="Group 167"/>
            <p:cNvGrpSpPr>
              <a:grpSpLocks/>
            </p:cNvGrpSpPr>
            <p:nvPr/>
          </p:nvGrpSpPr>
          <p:grpSpPr bwMode="auto">
            <a:xfrm>
              <a:off x="4845326" y="3562351"/>
              <a:ext cx="178858" cy="152400"/>
              <a:chOff x="3024" y="2311"/>
              <a:chExt cx="96" cy="96"/>
            </a:xfrm>
          </p:grpSpPr>
          <p:sp>
            <p:nvSpPr>
              <p:cNvPr id="180" name="Line 168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1" name="Line 169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4" name="Group 460"/>
            <p:cNvGrpSpPr>
              <a:grpSpLocks/>
            </p:cNvGrpSpPr>
            <p:nvPr/>
          </p:nvGrpSpPr>
          <p:grpSpPr bwMode="auto">
            <a:xfrm>
              <a:off x="7518885" y="2835276"/>
              <a:ext cx="178858" cy="152400"/>
              <a:chOff x="3024" y="2311"/>
              <a:chExt cx="96" cy="96"/>
            </a:xfrm>
          </p:grpSpPr>
          <p:sp>
            <p:nvSpPr>
              <p:cNvPr id="178" name="Line 461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9" name="Line 462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5" name="Group 463"/>
            <p:cNvGrpSpPr>
              <a:grpSpLocks/>
            </p:cNvGrpSpPr>
            <p:nvPr/>
          </p:nvGrpSpPr>
          <p:grpSpPr bwMode="auto">
            <a:xfrm>
              <a:off x="7124259" y="3232150"/>
              <a:ext cx="178858" cy="152400"/>
              <a:chOff x="3024" y="2311"/>
              <a:chExt cx="96" cy="96"/>
            </a:xfrm>
          </p:grpSpPr>
          <p:sp>
            <p:nvSpPr>
              <p:cNvPr id="176" name="Line 464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7" name="Line 465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6" name="Group 466"/>
            <p:cNvGrpSpPr>
              <a:grpSpLocks/>
            </p:cNvGrpSpPr>
            <p:nvPr/>
          </p:nvGrpSpPr>
          <p:grpSpPr bwMode="auto">
            <a:xfrm>
              <a:off x="6023079" y="3248026"/>
              <a:ext cx="178858" cy="152400"/>
              <a:chOff x="3024" y="2311"/>
              <a:chExt cx="96" cy="96"/>
            </a:xfrm>
          </p:grpSpPr>
          <p:sp>
            <p:nvSpPr>
              <p:cNvPr id="174" name="Line 467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5" name="Line 468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7" name="Group 472"/>
            <p:cNvGrpSpPr>
              <a:grpSpLocks/>
            </p:cNvGrpSpPr>
            <p:nvPr/>
          </p:nvGrpSpPr>
          <p:grpSpPr bwMode="auto">
            <a:xfrm>
              <a:off x="5339049" y="2590801"/>
              <a:ext cx="178858" cy="152400"/>
              <a:chOff x="3024" y="2311"/>
              <a:chExt cx="96" cy="96"/>
            </a:xfrm>
          </p:grpSpPr>
          <p:sp>
            <p:nvSpPr>
              <p:cNvPr id="172" name="Line 473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3" name="Line 474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8" name="Group 475"/>
            <p:cNvGrpSpPr>
              <a:grpSpLocks/>
            </p:cNvGrpSpPr>
            <p:nvPr/>
          </p:nvGrpSpPr>
          <p:grpSpPr bwMode="auto">
            <a:xfrm>
              <a:off x="3908183" y="2590801"/>
              <a:ext cx="178858" cy="152400"/>
              <a:chOff x="3024" y="2311"/>
              <a:chExt cx="96" cy="96"/>
            </a:xfrm>
          </p:grpSpPr>
          <p:sp>
            <p:nvSpPr>
              <p:cNvPr id="170" name="Line 476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1" name="Line 477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9" name="Group 481"/>
            <p:cNvGrpSpPr>
              <a:grpSpLocks/>
            </p:cNvGrpSpPr>
            <p:nvPr/>
          </p:nvGrpSpPr>
          <p:grpSpPr bwMode="auto">
            <a:xfrm>
              <a:off x="3997612" y="4648201"/>
              <a:ext cx="178858" cy="152400"/>
              <a:chOff x="3024" y="2311"/>
              <a:chExt cx="96" cy="96"/>
            </a:xfrm>
          </p:grpSpPr>
          <p:sp>
            <p:nvSpPr>
              <p:cNvPr id="168" name="Line 482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9" name="Line 483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0" name="Group 484"/>
            <p:cNvGrpSpPr>
              <a:grpSpLocks/>
            </p:cNvGrpSpPr>
            <p:nvPr/>
          </p:nvGrpSpPr>
          <p:grpSpPr bwMode="auto">
            <a:xfrm>
              <a:off x="5607337" y="4648201"/>
              <a:ext cx="178858" cy="152400"/>
              <a:chOff x="3024" y="2311"/>
              <a:chExt cx="96" cy="96"/>
            </a:xfrm>
          </p:grpSpPr>
          <p:sp>
            <p:nvSpPr>
              <p:cNvPr id="166" name="Line 485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7" name="Line 486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1" name="Group 487"/>
            <p:cNvGrpSpPr>
              <a:grpSpLocks/>
            </p:cNvGrpSpPr>
            <p:nvPr/>
          </p:nvGrpSpPr>
          <p:grpSpPr bwMode="auto">
            <a:xfrm>
              <a:off x="5607336" y="2814638"/>
              <a:ext cx="178858" cy="152400"/>
              <a:chOff x="3024" y="2311"/>
              <a:chExt cx="96" cy="96"/>
            </a:xfrm>
          </p:grpSpPr>
          <p:sp>
            <p:nvSpPr>
              <p:cNvPr id="164" name="Line 488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" name="Line 489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2" name="Group 490"/>
            <p:cNvGrpSpPr>
              <a:grpSpLocks/>
            </p:cNvGrpSpPr>
            <p:nvPr/>
          </p:nvGrpSpPr>
          <p:grpSpPr bwMode="auto">
            <a:xfrm>
              <a:off x="6945401" y="4079875"/>
              <a:ext cx="178858" cy="152400"/>
              <a:chOff x="3024" y="2311"/>
              <a:chExt cx="96" cy="96"/>
            </a:xfrm>
          </p:grpSpPr>
          <p:sp>
            <p:nvSpPr>
              <p:cNvPr id="162" name="Line 491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3" name="Line 492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3" name="Group 493"/>
            <p:cNvGrpSpPr>
              <a:grpSpLocks/>
            </p:cNvGrpSpPr>
            <p:nvPr/>
          </p:nvGrpSpPr>
          <p:grpSpPr bwMode="auto">
            <a:xfrm>
              <a:off x="4176470" y="3138051"/>
              <a:ext cx="178858" cy="152400"/>
              <a:chOff x="3024" y="2311"/>
              <a:chExt cx="96" cy="96"/>
            </a:xfrm>
          </p:grpSpPr>
          <p:sp>
            <p:nvSpPr>
              <p:cNvPr id="160" name="Line 494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1" name="Line 495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4" name="Group 496"/>
            <p:cNvGrpSpPr>
              <a:grpSpLocks/>
            </p:cNvGrpSpPr>
            <p:nvPr/>
          </p:nvGrpSpPr>
          <p:grpSpPr bwMode="auto">
            <a:xfrm>
              <a:off x="6658129" y="3063876"/>
              <a:ext cx="178858" cy="152400"/>
              <a:chOff x="3024" y="2311"/>
              <a:chExt cx="96" cy="96"/>
            </a:xfrm>
          </p:grpSpPr>
          <p:sp>
            <p:nvSpPr>
              <p:cNvPr id="158" name="Line 497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9" name="Line 498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5" name="Group 499"/>
            <p:cNvGrpSpPr>
              <a:grpSpLocks/>
            </p:cNvGrpSpPr>
            <p:nvPr/>
          </p:nvGrpSpPr>
          <p:grpSpPr bwMode="auto">
            <a:xfrm>
              <a:off x="5696766" y="3276601"/>
              <a:ext cx="178858" cy="152400"/>
              <a:chOff x="3024" y="2311"/>
              <a:chExt cx="96" cy="96"/>
            </a:xfrm>
          </p:grpSpPr>
          <p:sp>
            <p:nvSpPr>
              <p:cNvPr id="156" name="Line 500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7" name="Line 501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6" name="Group 502"/>
            <p:cNvGrpSpPr>
              <a:grpSpLocks/>
            </p:cNvGrpSpPr>
            <p:nvPr/>
          </p:nvGrpSpPr>
          <p:grpSpPr bwMode="auto">
            <a:xfrm>
              <a:off x="5696766" y="4191001"/>
              <a:ext cx="178858" cy="152400"/>
              <a:chOff x="3024" y="2311"/>
              <a:chExt cx="96" cy="96"/>
            </a:xfrm>
          </p:grpSpPr>
          <p:sp>
            <p:nvSpPr>
              <p:cNvPr id="154" name="Line 503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5" name="Line 504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7" name="Group 32"/>
            <p:cNvGrpSpPr>
              <a:grpSpLocks/>
            </p:cNvGrpSpPr>
            <p:nvPr/>
          </p:nvGrpSpPr>
          <p:grpSpPr bwMode="auto">
            <a:xfrm>
              <a:off x="4252141" y="4495801"/>
              <a:ext cx="178858" cy="152400"/>
              <a:chOff x="3024" y="2311"/>
              <a:chExt cx="96" cy="96"/>
            </a:xfrm>
          </p:grpSpPr>
          <p:sp>
            <p:nvSpPr>
              <p:cNvPr id="152" name="Line 33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" name="Line 34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8" name="Group 79"/>
            <p:cNvGrpSpPr>
              <a:grpSpLocks/>
            </p:cNvGrpSpPr>
            <p:nvPr/>
          </p:nvGrpSpPr>
          <p:grpSpPr bwMode="auto">
            <a:xfrm>
              <a:off x="5223537" y="3516313"/>
              <a:ext cx="178858" cy="152400"/>
              <a:chOff x="3024" y="2311"/>
              <a:chExt cx="96" cy="96"/>
            </a:xfrm>
          </p:grpSpPr>
          <p:sp>
            <p:nvSpPr>
              <p:cNvPr id="150" name="Line 80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1" name="Line 81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9" name="Group 24"/>
            <p:cNvGrpSpPr>
              <a:grpSpLocks/>
            </p:cNvGrpSpPr>
            <p:nvPr/>
          </p:nvGrpSpPr>
          <p:grpSpPr bwMode="auto">
            <a:xfrm>
              <a:off x="7608314" y="2301195"/>
              <a:ext cx="178858" cy="152400"/>
              <a:chOff x="3024" y="2311"/>
              <a:chExt cx="96" cy="96"/>
            </a:xfrm>
          </p:grpSpPr>
          <p:sp>
            <p:nvSpPr>
              <p:cNvPr id="148" name="Line 25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9" name="Line 26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0" name="Oval 23"/>
            <p:cNvSpPr>
              <a:spLocks noChangeArrowheads="1"/>
            </p:cNvSpPr>
            <p:nvPr/>
          </p:nvSpPr>
          <p:spPr bwMode="auto">
            <a:xfrm>
              <a:off x="7557295" y="1879600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11" name="Oval 31"/>
            <p:cNvSpPr>
              <a:spLocks noChangeArrowheads="1"/>
            </p:cNvSpPr>
            <p:nvPr/>
          </p:nvSpPr>
          <p:spPr bwMode="auto">
            <a:xfrm>
              <a:off x="6140847" y="3592513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112" name="Group 24"/>
            <p:cNvGrpSpPr>
              <a:grpSpLocks/>
            </p:cNvGrpSpPr>
            <p:nvPr/>
          </p:nvGrpSpPr>
          <p:grpSpPr bwMode="auto">
            <a:xfrm>
              <a:off x="7175501" y="2440895"/>
              <a:ext cx="178858" cy="152400"/>
              <a:chOff x="3024" y="2311"/>
              <a:chExt cx="96" cy="96"/>
            </a:xfrm>
          </p:grpSpPr>
          <p:sp>
            <p:nvSpPr>
              <p:cNvPr id="146" name="Line 25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7" name="Line 26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3" name="Oval 170"/>
            <p:cNvSpPr>
              <a:spLocks noChangeArrowheads="1"/>
            </p:cNvSpPr>
            <p:nvPr/>
          </p:nvSpPr>
          <p:spPr bwMode="auto">
            <a:xfrm>
              <a:off x="4344150" y="3478213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14" name="Oval 55"/>
            <p:cNvSpPr>
              <a:spLocks noChangeArrowheads="1"/>
            </p:cNvSpPr>
            <p:nvPr/>
          </p:nvSpPr>
          <p:spPr bwMode="auto">
            <a:xfrm>
              <a:off x="5734888" y="5046663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15" name="Oval 55"/>
            <p:cNvSpPr>
              <a:spLocks noChangeArrowheads="1"/>
            </p:cNvSpPr>
            <p:nvPr/>
          </p:nvSpPr>
          <p:spPr bwMode="auto">
            <a:xfrm>
              <a:off x="6602525" y="4232275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116" name="Group 478"/>
            <p:cNvGrpSpPr>
              <a:grpSpLocks/>
            </p:cNvGrpSpPr>
            <p:nvPr/>
          </p:nvGrpSpPr>
          <p:grpSpPr bwMode="auto">
            <a:xfrm>
              <a:off x="3681170" y="4241801"/>
              <a:ext cx="178858" cy="152400"/>
              <a:chOff x="3024" y="2311"/>
              <a:chExt cx="96" cy="96"/>
            </a:xfrm>
          </p:grpSpPr>
          <p:sp>
            <p:nvSpPr>
              <p:cNvPr id="144" name="Line 479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5" name="Line 480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7" name="Group 469"/>
            <p:cNvGrpSpPr>
              <a:grpSpLocks/>
            </p:cNvGrpSpPr>
            <p:nvPr/>
          </p:nvGrpSpPr>
          <p:grpSpPr bwMode="auto">
            <a:xfrm>
              <a:off x="4589220" y="4648201"/>
              <a:ext cx="178858" cy="152400"/>
              <a:chOff x="3024" y="2311"/>
              <a:chExt cx="96" cy="96"/>
            </a:xfrm>
          </p:grpSpPr>
          <p:sp>
            <p:nvSpPr>
              <p:cNvPr id="142" name="Line 470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" name="Line 471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8" name="Group 82"/>
            <p:cNvGrpSpPr>
              <a:grpSpLocks/>
            </p:cNvGrpSpPr>
            <p:nvPr/>
          </p:nvGrpSpPr>
          <p:grpSpPr bwMode="auto">
            <a:xfrm>
              <a:off x="4493342" y="3649663"/>
              <a:ext cx="178858" cy="152400"/>
              <a:chOff x="3024" y="2311"/>
              <a:chExt cx="96" cy="96"/>
            </a:xfrm>
          </p:grpSpPr>
          <p:sp>
            <p:nvSpPr>
              <p:cNvPr id="140" name="Line 83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1" name="Line 84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cxnSp>
          <p:nvCxnSpPr>
            <p:cNvPr id="119" name="Connecteur droit 118"/>
            <p:cNvCxnSpPr/>
            <p:nvPr/>
          </p:nvCxnSpPr>
          <p:spPr>
            <a:xfrm flipH="1" flipV="1">
              <a:off x="5223537" y="1371600"/>
              <a:ext cx="2" cy="396240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/>
            <p:nvPr/>
          </p:nvCxnSpPr>
          <p:spPr>
            <a:xfrm>
              <a:off x="5236578" y="3352802"/>
              <a:ext cx="3189641" cy="9525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94"/>
            <p:cNvSpPr>
              <a:spLocks noChangeArrowheads="1"/>
            </p:cNvSpPr>
            <p:nvPr/>
          </p:nvSpPr>
          <p:spPr bwMode="auto">
            <a:xfrm>
              <a:off x="6124917" y="4254406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22" name="Oval 94"/>
            <p:cNvSpPr>
              <a:spLocks noChangeArrowheads="1"/>
            </p:cNvSpPr>
            <p:nvPr/>
          </p:nvSpPr>
          <p:spPr bwMode="auto">
            <a:xfrm>
              <a:off x="7630672" y="4413250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23" name="Rectangle à coins arrondis 122"/>
            <p:cNvSpPr/>
            <p:nvPr/>
          </p:nvSpPr>
          <p:spPr>
            <a:xfrm>
              <a:off x="1797658" y="4060401"/>
              <a:ext cx="1721268" cy="4286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4D4F5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2000" dirty="0">
                  <a:solidFill>
                    <a:srgbClr val="4D4F53"/>
                  </a:solidFill>
                </a:rPr>
                <a:t>Cluster 1</a:t>
              </a:r>
              <a:endParaRPr lang="en-US" sz="2000" dirty="0" err="1">
                <a:solidFill>
                  <a:srgbClr val="4D4F53"/>
                </a:solidFill>
              </a:endParaRPr>
            </a:p>
          </p:txBody>
        </p:sp>
        <p:sp>
          <p:nvSpPr>
            <p:cNvPr id="124" name="Rectangle à coins arrondis 123"/>
            <p:cNvSpPr/>
            <p:nvPr/>
          </p:nvSpPr>
          <p:spPr>
            <a:xfrm>
              <a:off x="5836027" y="1564873"/>
              <a:ext cx="1721268" cy="4286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4D4F5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2000" dirty="0">
                  <a:solidFill>
                    <a:srgbClr val="4D4F53"/>
                  </a:solidFill>
                </a:rPr>
                <a:t>Cluster 3</a:t>
              </a:r>
              <a:endParaRPr lang="en-US" sz="2000" dirty="0" err="1">
                <a:solidFill>
                  <a:srgbClr val="4D4F53"/>
                </a:solidFill>
              </a:endParaRPr>
            </a:p>
          </p:txBody>
        </p:sp>
        <p:sp>
          <p:nvSpPr>
            <p:cNvPr id="125" name="Rectangle à coins arrondis 124"/>
            <p:cNvSpPr/>
            <p:nvPr/>
          </p:nvSpPr>
          <p:spPr>
            <a:xfrm>
              <a:off x="7593410" y="3652838"/>
              <a:ext cx="1721268" cy="4286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4D4F5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2000" dirty="0">
                  <a:solidFill>
                    <a:srgbClr val="4D4F53"/>
                  </a:solidFill>
                </a:rPr>
                <a:t>Cluster 2</a:t>
              </a:r>
              <a:endParaRPr lang="en-US" sz="2000" dirty="0" err="1">
                <a:solidFill>
                  <a:srgbClr val="4D4F53"/>
                </a:solidFill>
              </a:endParaRPr>
            </a:p>
          </p:txBody>
        </p:sp>
        <p:sp>
          <p:nvSpPr>
            <p:cNvPr id="126" name="ZoneTexte 125"/>
            <p:cNvSpPr txBox="1"/>
            <p:nvPr/>
          </p:nvSpPr>
          <p:spPr>
            <a:xfrm>
              <a:off x="1554184" y="1210923"/>
              <a:ext cx="616211" cy="544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4D4F53"/>
                  </a:solidFill>
                </a:rPr>
                <a:t>X2</a:t>
              </a:r>
              <a:endParaRPr lang="en-US" dirty="0">
                <a:solidFill>
                  <a:srgbClr val="4D4F53"/>
                </a:solidFill>
              </a:endParaRPr>
            </a:p>
          </p:txBody>
        </p:sp>
        <p:sp>
          <p:nvSpPr>
            <p:cNvPr id="127" name="ZoneTexte 126"/>
            <p:cNvSpPr txBox="1"/>
            <p:nvPr/>
          </p:nvSpPr>
          <p:spPr>
            <a:xfrm>
              <a:off x="8959319" y="5295759"/>
              <a:ext cx="616211" cy="544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4D4F53"/>
                  </a:solidFill>
                </a:rPr>
                <a:t>X1</a:t>
              </a:r>
              <a:endParaRPr lang="en-US" dirty="0">
                <a:solidFill>
                  <a:srgbClr val="4D4F53"/>
                </a:solidFill>
              </a:endParaRPr>
            </a:p>
          </p:txBody>
        </p:sp>
        <p:sp>
          <p:nvSpPr>
            <p:cNvPr id="128" name="Ellipse 127"/>
            <p:cNvSpPr/>
            <p:nvPr/>
          </p:nvSpPr>
          <p:spPr>
            <a:xfrm flipH="1" flipV="1">
              <a:off x="2115394" y="3301930"/>
              <a:ext cx="151844" cy="122949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4D4F53"/>
                </a:solidFill>
              </a:endParaRPr>
            </a:p>
          </p:txBody>
        </p:sp>
        <p:sp>
          <p:nvSpPr>
            <p:cNvPr id="129" name="Ellipse 128"/>
            <p:cNvSpPr/>
            <p:nvPr/>
          </p:nvSpPr>
          <p:spPr>
            <a:xfrm flipH="1" flipV="1">
              <a:off x="5162173" y="5272526"/>
              <a:ext cx="151844" cy="122949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 err="1">
                <a:solidFill>
                  <a:srgbClr val="4D4F53"/>
                </a:solidFill>
              </a:endParaRPr>
            </a:p>
          </p:txBody>
        </p:sp>
        <p:sp>
          <p:nvSpPr>
            <p:cNvPr id="130" name="Ellipse 129"/>
            <p:cNvSpPr/>
            <p:nvPr/>
          </p:nvSpPr>
          <p:spPr>
            <a:xfrm>
              <a:off x="5082732" y="6000170"/>
              <a:ext cx="3170218" cy="67358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D4F5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dirty="0">
                  <a:solidFill>
                    <a:srgbClr val="4D4F53"/>
                  </a:solidFill>
                </a:rPr>
                <a:t>1rst segmentation point</a:t>
              </a:r>
              <a:endParaRPr lang="en-US" sz="1100" b="1" dirty="0" err="1">
                <a:solidFill>
                  <a:srgbClr val="4D4F53"/>
                </a:solidFill>
              </a:endParaRPr>
            </a:p>
          </p:txBody>
        </p:sp>
        <p:sp>
          <p:nvSpPr>
            <p:cNvPr id="131" name="Ellipse 130"/>
            <p:cNvSpPr/>
            <p:nvPr/>
          </p:nvSpPr>
          <p:spPr>
            <a:xfrm>
              <a:off x="-812436" y="2108731"/>
              <a:ext cx="2863898" cy="673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D4F5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dirty="0">
                  <a:solidFill>
                    <a:srgbClr val="4D4F53"/>
                  </a:solidFill>
                </a:rPr>
                <a:t>2</a:t>
              </a:r>
              <a:r>
                <a:rPr lang="fr-FR" sz="1100" b="1" baseline="30000" dirty="0">
                  <a:solidFill>
                    <a:srgbClr val="4D4F53"/>
                  </a:solidFill>
                </a:rPr>
                <a:t>nd</a:t>
              </a:r>
              <a:r>
                <a:rPr lang="fr-FR" sz="1100" b="1" dirty="0">
                  <a:solidFill>
                    <a:srgbClr val="4D4F53"/>
                  </a:solidFill>
                </a:rPr>
                <a:t>  segmentation point</a:t>
              </a:r>
              <a:endParaRPr lang="en-US" sz="1100" b="1" dirty="0" err="1">
                <a:solidFill>
                  <a:srgbClr val="4D4F53"/>
                </a:solidFill>
              </a:endParaRPr>
            </a:p>
          </p:txBody>
        </p:sp>
        <p:cxnSp>
          <p:nvCxnSpPr>
            <p:cNvPr id="132" name="Connecteur droit avec flèche 131"/>
            <p:cNvCxnSpPr>
              <a:stCxn id="131" idx="4"/>
            </p:cNvCxnSpPr>
            <p:nvPr/>
          </p:nvCxnSpPr>
          <p:spPr>
            <a:xfrm>
              <a:off x="619513" y="2782315"/>
              <a:ext cx="1431948" cy="508136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avec flèche 132"/>
            <p:cNvCxnSpPr/>
            <p:nvPr/>
          </p:nvCxnSpPr>
          <p:spPr>
            <a:xfrm flipH="1" flipV="1">
              <a:off x="5298060" y="5395475"/>
              <a:ext cx="970680" cy="604695"/>
            </a:xfrm>
            <a:prstGeom prst="straightConnector1">
              <a:avLst/>
            </a:prstGeom>
            <a:ln w="12700">
              <a:solidFill>
                <a:schemeClr val="bg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ZoneTexte 133"/>
            <p:cNvSpPr txBox="1"/>
            <p:nvPr/>
          </p:nvSpPr>
          <p:spPr>
            <a:xfrm>
              <a:off x="20043" y="5639641"/>
              <a:ext cx="269710" cy="453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dirty="0">
                <a:solidFill>
                  <a:srgbClr val="4D4F53"/>
                </a:solidFill>
              </a:endParaRPr>
            </a:p>
          </p:txBody>
        </p:sp>
        <p:sp>
          <p:nvSpPr>
            <p:cNvPr id="135" name="ZoneTexte 134"/>
            <p:cNvSpPr txBox="1"/>
            <p:nvPr/>
          </p:nvSpPr>
          <p:spPr>
            <a:xfrm>
              <a:off x="4886612" y="5362642"/>
              <a:ext cx="489785" cy="408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FF0000"/>
                  </a:solidFill>
                </a:rPr>
                <a:t>S1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36" name="ZoneTexte 135"/>
            <p:cNvSpPr txBox="1"/>
            <p:nvPr/>
          </p:nvSpPr>
          <p:spPr>
            <a:xfrm>
              <a:off x="1712906" y="3263320"/>
              <a:ext cx="489785" cy="408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FF0000"/>
                  </a:solidFill>
                </a:rPr>
                <a:t>S2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37" name="Oval 137"/>
            <p:cNvSpPr>
              <a:spLocks noChangeArrowheads="1"/>
            </p:cNvSpPr>
            <p:nvPr/>
          </p:nvSpPr>
          <p:spPr bwMode="auto">
            <a:xfrm>
              <a:off x="2942376" y="3335338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38" name="Oval 137"/>
            <p:cNvSpPr>
              <a:spLocks noChangeArrowheads="1"/>
            </p:cNvSpPr>
            <p:nvPr/>
          </p:nvSpPr>
          <p:spPr bwMode="auto">
            <a:xfrm>
              <a:off x="4499791" y="3063970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auto">
            <a:xfrm>
              <a:off x="2784260" y="3638550"/>
              <a:ext cx="178858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246" name="Espace réservé du texte 1">
            <a:extLst>
              <a:ext uri="{FF2B5EF4-FFF2-40B4-BE49-F238E27FC236}">
                <a16:creationId xmlns:a16="http://schemas.microsoft.com/office/drawing/2014/main" id="{5E3D573E-1964-A041-9646-D8BE2DF41193}"/>
              </a:ext>
            </a:extLst>
          </p:cNvPr>
          <p:cNvSpPr txBox="1">
            <a:spLocks/>
          </p:cNvSpPr>
          <p:nvPr/>
        </p:nvSpPr>
        <p:spPr>
          <a:xfrm>
            <a:off x="430742" y="356347"/>
            <a:ext cx="11330516" cy="508785"/>
          </a:xfrm>
          <a:prstGeom prst="rect">
            <a:avLst/>
          </a:prstGeom>
        </p:spPr>
        <p:txBody>
          <a:bodyPr vert="horz" lIns="91440" tIns="45720" rIns="3600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0" kern="12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>
                <a:solidFill>
                  <a:schemeClr val="tx1"/>
                </a:solidFill>
              </a:rPr>
              <a:t>Arbre de décision</a:t>
            </a:r>
          </a:p>
        </p:txBody>
      </p:sp>
    </p:spTree>
    <p:extLst>
      <p:ext uri="{BB962C8B-B14F-4D97-AF65-F5344CB8AC3E}">
        <p14:creationId xmlns:p14="http://schemas.microsoft.com/office/powerpoint/2010/main" val="57630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ABF76EC-B15A-4A43-BE09-C55A19A70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335" y="376518"/>
            <a:ext cx="10805329" cy="62798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3600" b="1" dirty="0"/>
              <a:t>Qu’est ce que l’Intelligence Artificielle</a:t>
            </a:r>
            <a:endParaRPr lang="en-FR" sz="3600" dirty="0"/>
          </a:p>
          <a:p>
            <a:pPr algn="l">
              <a:spcBef>
                <a:spcPts val="0"/>
              </a:spcBef>
            </a:pPr>
            <a:endParaRPr lang="en-GB" sz="1200" dirty="0"/>
          </a:p>
          <a:p>
            <a:pPr algn="l">
              <a:spcBef>
                <a:spcPts val="0"/>
              </a:spcBef>
            </a:pPr>
            <a:endParaRPr lang="en-GB" sz="1800" dirty="0"/>
          </a:p>
          <a:p>
            <a:pPr algn="l">
              <a:spcBef>
                <a:spcPts val="0"/>
              </a:spcBef>
            </a:pPr>
            <a:endParaRPr lang="en-GB" sz="1800" dirty="0"/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GB" sz="1800" dirty="0" err="1"/>
              <a:t>L'intelligence</a:t>
            </a:r>
            <a:r>
              <a:rPr lang="en-GB" sz="1800" dirty="0"/>
              <a:t> </a:t>
            </a:r>
            <a:r>
              <a:rPr lang="en-GB" sz="1800" dirty="0" err="1"/>
              <a:t>artificielle</a:t>
            </a:r>
            <a:r>
              <a:rPr lang="en-GB" sz="1800" dirty="0"/>
              <a:t> (IA) </a:t>
            </a:r>
            <a:r>
              <a:rPr lang="en-GB" sz="1800" dirty="0" err="1"/>
              <a:t>est</a:t>
            </a:r>
            <a:r>
              <a:rPr lang="en-GB" sz="1800" dirty="0"/>
              <a:t> « </a:t>
            </a:r>
            <a:r>
              <a:rPr lang="en-GB" sz="1800" dirty="0" err="1"/>
              <a:t>l'ensemble</a:t>
            </a:r>
            <a:r>
              <a:rPr lang="en-GB" sz="1800" dirty="0"/>
              <a:t> des </a:t>
            </a:r>
            <a:r>
              <a:rPr lang="en-GB" sz="1800" dirty="0" err="1"/>
              <a:t>théories</a:t>
            </a:r>
            <a:r>
              <a:rPr lang="en-GB" sz="1800" dirty="0"/>
              <a:t> et des techniques mises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œuvre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vue</a:t>
            </a:r>
            <a:r>
              <a:rPr lang="en-GB" sz="1800" dirty="0"/>
              <a:t> de </a:t>
            </a:r>
            <a:r>
              <a:rPr lang="en-GB" sz="1800" dirty="0" err="1"/>
              <a:t>réaliser</a:t>
            </a:r>
            <a:r>
              <a:rPr lang="en-GB" sz="1800" dirty="0"/>
              <a:t> des machines </a:t>
            </a:r>
            <a:r>
              <a:rPr lang="en-GB" sz="1800" dirty="0" err="1"/>
              <a:t>capables</a:t>
            </a:r>
            <a:r>
              <a:rPr lang="en-GB" sz="1800" dirty="0"/>
              <a:t> de </a:t>
            </a:r>
            <a:r>
              <a:rPr lang="en-GB" sz="1800" dirty="0" err="1"/>
              <a:t>simuler</a:t>
            </a:r>
            <a:r>
              <a:rPr lang="en-GB" sz="1800" dirty="0"/>
              <a:t> </a:t>
            </a:r>
            <a:r>
              <a:rPr lang="en-GB" sz="1800" dirty="0" err="1"/>
              <a:t>l'intelligence</a:t>
            </a:r>
            <a:r>
              <a:rPr lang="en-GB" sz="1800" dirty="0"/>
              <a:t> ».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endParaRPr lang="en-GB" sz="1800" dirty="0"/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GB" sz="1800" dirty="0"/>
              <a:t>Elle correspond </a:t>
            </a:r>
            <a:r>
              <a:rPr lang="en-GB" sz="1800" dirty="0" err="1"/>
              <a:t>donc</a:t>
            </a:r>
            <a:r>
              <a:rPr lang="en-GB" sz="1800" dirty="0"/>
              <a:t> </a:t>
            </a:r>
            <a:r>
              <a:rPr lang="en-GB" sz="1800" dirty="0" err="1"/>
              <a:t>à</a:t>
            </a:r>
            <a:r>
              <a:rPr lang="en-GB" sz="1800" dirty="0"/>
              <a:t> un ensemble de concepts et de technologies plus </a:t>
            </a:r>
            <a:r>
              <a:rPr lang="en-GB" sz="1800" dirty="0" err="1"/>
              <a:t>qu'à</a:t>
            </a:r>
            <a:r>
              <a:rPr lang="en-GB" sz="1800" dirty="0"/>
              <a:t> </a:t>
            </a:r>
            <a:r>
              <a:rPr lang="en-GB" sz="1800" dirty="0" err="1"/>
              <a:t>une</a:t>
            </a:r>
            <a:r>
              <a:rPr lang="en-GB" sz="1800" dirty="0"/>
              <a:t> discipline </a:t>
            </a:r>
            <a:r>
              <a:rPr lang="en-GB" sz="1800" dirty="0" err="1"/>
              <a:t>autonome</a:t>
            </a:r>
            <a:r>
              <a:rPr lang="en-GB" sz="1800" dirty="0"/>
              <a:t> </a:t>
            </a:r>
            <a:r>
              <a:rPr lang="en-GB" sz="1800" dirty="0" err="1"/>
              <a:t>constituée</a:t>
            </a:r>
            <a:r>
              <a:rPr lang="en-GB" sz="1800" dirty="0"/>
              <a:t>. </a:t>
            </a:r>
            <a:r>
              <a:rPr lang="en-GB" sz="1800" dirty="0" err="1"/>
              <a:t>D'autres</a:t>
            </a:r>
            <a:r>
              <a:rPr lang="en-GB" sz="1800" dirty="0"/>
              <a:t>, </a:t>
            </a:r>
            <a:r>
              <a:rPr lang="en-GB" sz="1800" dirty="0" err="1"/>
              <a:t>remarquant</a:t>
            </a:r>
            <a:r>
              <a:rPr lang="en-GB" sz="1800" dirty="0"/>
              <a:t> la </a:t>
            </a:r>
            <a:r>
              <a:rPr lang="en-GB" sz="1800" dirty="0" err="1"/>
              <a:t>définition</a:t>
            </a:r>
            <a:r>
              <a:rPr lang="en-GB" sz="1800" dirty="0"/>
              <a:t> </a:t>
            </a:r>
            <a:r>
              <a:rPr lang="en-GB" sz="1800" dirty="0" err="1"/>
              <a:t>peu</a:t>
            </a:r>
            <a:r>
              <a:rPr lang="en-GB" sz="1800" dirty="0"/>
              <a:t> </a:t>
            </a:r>
            <a:r>
              <a:rPr lang="en-GB" sz="1800" dirty="0" err="1"/>
              <a:t>précise</a:t>
            </a:r>
            <a:r>
              <a:rPr lang="en-GB" sz="1800" dirty="0"/>
              <a:t> de </a:t>
            </a:r>
            <a:r>
              <a:rPr lang="en-GB" sz="1800" dirty="0" err="1"/>
              <a:t>l'IA</a:t>
            </a:r>
            <a:r>
              <a:rPr lang="en-GB" sz="1800" dirty="0"/>
              <a:t>, </a:t>
            </a:r>
            <a:r>
              <a:rPr lang="en-GB" sz="1800" dirty="0" err="1"/>
              <a:t>notamment</a:t>
            </a:r>
            <a:r>
              <a:rPr lang="en-GB" sz="1800" dirty="0"/>
              <a:t> la CNIL, </a:t>
            </a:r>
            <a:r>
              <a:rPr lang="en-GB" sz="1800" dirty="0" err="1"/>
              <a:t>introduisent</a:t>
            </a:r>
            <a:r>
              <a:rPr lang="en-GB" sz="1800" dirty="0"/>
              <a:t> </a:t>
            </a:r>
            <a:r>
              <a:rPr lang="en-GB" sz="1800" dirty="0" err="1"/>
              <a:t>ce</a:t>
            </a:r>
            <a:r>
              <a:rPr lang="en-GB" sz="1800" dirty="0"/>
              <a:t> </a:t>
            </a:r>
            <a:r>
              <a:rPr lang="en-GB" sz="1800" dirty="0" err="1"/>
              <a:t>sujet</a:t>
            </a:r>
            <a:r>
              <a:rPr lang="en-GB" sz="1800" dirty="0"/>
              <a:t> </a:t>
            </a:r>
            <a:r>
              <a:rPr lang="en-GB" sz="1800" dirty="0" err="1"/>
              <a:t>comme</a:t>
            </a:r>
            <a:r>
              <a:rPr lang="en-GB" sz="1800" dirty="0"/>
              <a:t> « le grand </a:t>
            </a:r>
            <a:r>
              <a:rPr lang="en-GB" sz="1800" dirty="0" err="1"/>
              <a:t>mythe</a:t>
            </a:r>
            <a:r>
              <a:rPr lang="en-GB" sz="1800" dirty="0"/>
              <a:t> de </a:t>
            </a:r>
            <a:r>
              <a:rPr lang="en-GB" sz="1800" dirty="0" err="1"/>
              <a:t>notre</a:t>
            </a:r>
            <a:r>
              <a:rPr lang="en-GB" sz="1800" dirty="0"/>
              <a:t> temps ».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endParaRPr lang="en-GB" sz="1800" dirty="0"/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GB" sz="1800" dirty="0" err="1"/>
              <a:t>Souvent</a:t>
            </a:r>
            <a:r>
              <a:rPr lang="en-GB" sz="1800" dirty="0"/>
              <a:t> </a:t>
            </a:r>
            <a:r>
              <a:rPr lang="en-GB" sz="1800" dirty="0" err="1"/>
              <a:t>classée</a:t>
            </a:r>
            <a:r>
              <a:rPr lang="en-GB" sz="1800" dirty="0"/>
              <a:t> dans le </a:t>
            </a:r>
            <a:r>
              <a:rPr lang="en-GB" sz="1800" dirty="0" err="1"/>
              <a:t>groupe</a:t>
            </a:r>
            <a:r>
              <a:rPr lang="en-GB" sz="1800" dirty="0"/>
              <a:t> des sciences </a:t>
            </a:r>
            <a:r>
              <a:rPr lang="en-GB" sz="1800" dirty="0" err="1"/>
              <a:t>cognitives</a:t>
            </a:r>
            <a:r>
              <a:rPr lang="en-GB" sz="1800" dirty="0"/>
              <a:t>, </a:t>
            </a:r>
            <a:r>
              <a:rPr lang="en-GB" sz="1800" dirty="0" err="1"/>
              <a:t>elle</a:t>
            </a:r>
            <a:r>
              <a:rPr lang="en-GB" sz="1800" dirty="0"/>
              <a:t> fait </a:t>
            </a:r>
            <a:r>
              <a:rPr lang="en-GB" sz="1800" dirty="0" err="1"/>
              <a:t>appel</a:t>
            </a:r>
            <a:r>
              <a:rPr lang="en-GB" sz="1800" dirty="0"/>
              <a:t> </a:t>
            </a:r>
            <a:r>
              <a:rPr lang="en-GB" sz="1800" dirty="0" err="1"/>
              <a:t>à</a:t>
            </a:r>
            <a:r>
              <a:rPr lang="en-GB" sz="1800" dirty="0"/>
              <a:t> la </a:t>
            </a:r>
            <a:r>
              <a:rPr lang="en-GB" sz="1800" dirty="0" err="1"/>
              <a:t>neurobiologie</a:t>
            </a:r>
            <a:r>
              <a:rPr lang="en-GB" sz="1800" dirty="0"/>
              <a:t> </a:t>
            </a:r>
            <a:r>
              <a:rPr lang="en-GB" sz="1800" dirty="0" err="1"/>
              <a:t>computationnelle</a:t>
            </a:r>
            <a:r>
              <a:rPr lang="en-GB" sz="1800" dirty="0"/>
              <a:t> (</a:t>
            </a:r>
            <a:r>
              <a:rPr lang="en-GB" sz="1800" dirty="0" err="1"/>
              <a:t>particulièrement</a:t>
            </a:r>
            <a:r>
              <a:rPr lang="en-GB" sz="1800" dirty="0"/>
              <a:t> aux </a:t>
            </a:r>
            <a:r>
              <a:rPr lang="en-GB" sz="1800" dirty="0" err="1"/>
              <a:t>réseaux</a:t>
            </a:r>
            <a:r>
              <a:rPr lang="en-GB" sz="1800" dirty="0"/>
              <a:t> </a:t>
            </a:r>
            <a:r>
              <a:rPr lang="en-GB" sz="1800" dirty="0" err="1"/>
              <a:t>neuronaux</a:t>
            </a:r>
            <a:r>
              <a:rPr lang="en-GB" sz="1800" dirty="0"/>
              <a:t>), </a:t>
            </a:r>
            <a:r>
              <a:rPr lang="en-GB" sz="1800" dirty="0" err="1"/>
              <a:t>à</a:t>
            </a:r>
            <a:r>
              <a:rPr lang="en-GB" sz="1800" dirty="0"/>
              <a:t> la </a:t>
            </a:r>
            <a:r>
              <a:rPr lang="en-GB" sz="1800" dirty="0" err="1"/>
              <a:t>logique</a:t>
            </a:r>
            <a:r>
              <a:rPr lang="en-GB" sz="1800" dirty="0"/>
              <a:t> </a:t>
            </a:r>
            <a:r>
              <a:rPr lang="en-GB" sz="1800" dirty="0" err="1"/>
              <a:t>mathématique</a:t>
            </a:r>
            <a:r>
              <a:rPr lang="en-GB" sz="1800" dirty="0"/>
              <a:t> (</a:t>
            </a:r>
            <a:r>
              <a:rPr lang="en-GB" sz="1800" dirty="0" err="1"/>
              <a:t>partie</a:t>
            </a:r>
            <a:r>
              <a:rPr lang="en-GB" sz="1800" dirty="0"/>
              <a:t> des </a:t>
            </a:r>
            <a:r>
              <a:rPr lang="en-GB" sz="1800" dirty="0" err="1"/>
              <a:t>mathématiques</a:t>
            </a:r>
            <a:r>
              <a:rPr lang="en-GB" sz="1800" dirty="0"/>
              <a:t> et de la </a:t>
            </a:r>
            <a:r>
              <a:rPr lang="en-GB" sz="1800" dirty="0" err="1"/>
              <a:t>philosophie</a:t>
            </a:r>
            <a:r>
              <a:rPr lang="en-GB" sz="1800" dirty="0"/>
              <a:t>) et </a:t>
            </a:r>
            <a:r>
              <a:rPr lang="en-GB" sz="1800" dirty="0" err="1"/>
              <a:t>à</a:t>
            </a:r>
            <a:r>
              <a:rPr lang="en-GB" sz="1800" dirty="0"/>
              <a:t> </a:t>
            </a:r>
            <a:r>
              <a:rPr lang="en-GB" sz="1800" dirty="0" err="1"/>
              <a:t>l'informatique</a:t>
            </a:r>
            <a:r>
              <a:rPr lang="en-GB" sz="1800" dirty="0"/>
              <a:t>. Elle recherche des </a:t>
            </a:r>
            <a:r>
              <a:rPr lang="en-GB" sz="1800" dirty="0" err="1"/>
              <a:t>méthodes</a:t>
            </a:r>
            <a:r>
              <a:rPr lang="en-GB" sz="1800" dirty="0"/>
              <a:t> de </a:t>
            </a:r>
            <a:r>
              <a:rPr lang="en-GB" sz="1800" dirty="0" err="1"/>
              <a:t>résolution</a:t>
            </a:r>
            <a:r>
              <a:rPr lang="en-GB" sz="1800" dirty="0"/>
              <a:t> de </a:t>
            </a:r>
            <a:r>
              <a:rPr lang="en-GB" sz="1800" dirty="0" err="1"/>
              <a:t>problèmes</a:t>
            </a:r>
            <a:r>
              <a:rPr lang="en-GB" sz="1800" dirty="0"/>
              <a:t> </a:t>
            </a:r>
            <a:r>
              <a:rPr lang="en-GB" sz="1800" dirty="0" err="1"/>
              <a:t>à</a:t>
            </a:r>
            <a:r>
              <a:rPr lang="en-GB" sz="1800" dirty="0"/>
              <a:t> forte </a:t>
            </a:r>
            <a:r>
              <a:rPr lang="en-GB" sz="1800" dirty="0" err="1"/>
              <a:t>complexité</a:t>
            </a:r>
            <a:r>
              <a:rPr lang="en-GB" sz="1800" dirty="0"/>
              <a:t> </a:t>
            </a:r>
            <a:r>
              <a:rPr lang="en-GB" sz="1800" dirty="0" err="1"/>
              <a:t>logique</a:t>
            </a:r>
            <a:r>
              <a:rPr lang="en-GB" sz="1800" dirty="0"/>
              <a:t> </a:t>
            </a:r>
            <a:r>
              <a:rPr lang="en-GB" sz="1800" dirty="0" err="1"/>
              <a:t>ou</a:t>
            </a:r>
            <a:r>
              <a:rPr lang="en-GB" sz="1800" dirty="0"/>
              <a:t> </a:t>
            </a:r>
            <a:r>
              <a:rPr lang="en-GB" sz="1800" dirty="0" err="1"/>
              <a:t>algorithmique</a:t>
            </a:r>
            <a:r>
              <a:rPr lang="en-GB" sz="1800" dirty="0"/>
              <a:t>. Par extension </a:t>
            </a:r>
            <a:r>
              <a:rPr lang="en-GB" sz="1800" dirty="0" err="1"/>
              <a:t>elle</a:t>
            </a:r>
            <a:r>
              <a:rPr lang="en-GB" sz="1800" dirty="0"/>
              <a:t> </a:t>
            </a:r>
            <a:r>
              <a:rPr lang="en-GB" sz="1800" dirty="0" err="1"/>
              <a:t>désigne</a:t>
            </a:r>
            <a:r>
              <a:rPr lang="en-GB" sz="1800" dirty="0"/>
              <a:t>, dans le </a:t>
            </a:r>
            <a:r>
              <a:rPr lang="en-GB" sz="1800" dirty="0" err="1"/>
              <a:t>langage</a:t>
            </a:r>
            <a:r>
              <a:rPr lang="en-GB" sz="1800" dirty="0"/>
              <a:t> courant, les </a:t>
            </a:r>
            <a:r>
              <a:rPr lang="en-GB" sz="1800" dirty="0" err="1"/>
              <a:t>dispositifs</a:t>
            </a:r>
            <a:r>
              <a:rPr lang="en-GB" sz="1800" dirty="0"/>
              <a:t> </a:t>
            </a:r>
            <a:r>
              <a:rPr lang="en-GB" sz="1800" dirty="0" err="1"/>
              <a:t>imitant</a:t>
            </a:r>
            <a:r>
              <a:rPr lang="en-GB" sz="1800" dirty="0"/>
              <a:t> </a:t>
            </a:r>
            <a:r>
              <a:rPr lang="en-GB" sz="1800" dirty="0" err="1"/>
              <a:t>ou</a:t>
            </a:r>
            <a:r>
              <a:rPr lang="en-GB" sz="1800" dirty="0"/>
              <a:t> </a:t>
            </a:r>
            <a:r>
              <a:rPr lang="en-GB" sz="1800" dirty="0" err="1"/>
              <a:t>remplaçant</a:t>
            </a:r>
            <a:r>
              <a:rPr lang="en-GB" sz="1800" dirty="0"/>
              <a:t> </a:t>
            </a:r>
            <a:r>
              <a:rPr lang="en-GB" sz="1800" dirty="0" err="1"/>
              <a:t>l'homme</a:t>
            </a:r>
            <a:r>
              <a:rPr lang="en-GB" sz="1800" dirty="0"/>
              <a:t> dans </a:t>
            </a:r>
            <a:r>
              <a:rPr lang="en-GB" sz="1800" dirty="0" err="1"/>
              <a:t>certaines</a:t>
            </a:r>
            <a:r>
              <a:rPr lang="en-GB" sz="1800" dirty="0"/>
              <a:t> mises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œuvre</a:t>
            </a:r>
            <a:r>
              <a:rPr lang="en-GB" sz="1800" dirty="0"/>
              <a:t> de </a:t>
            </a:r>
            <a:r>
              <a:rPr lang="en-GB" sz="1800" dirty="0" err="1"/>
              <a:t>ses</a:t>
            </a:r>
            <a:r>
              <a:rPr lang="en-GB" sz="1800" dirty="0"/>
              <a:t> </a:t>
            </a:r>
            <a:r>
              <a:rPr lang="en-GB" sz="1800" dirty="0" err="1"/>
              <a:t>fonctions</a:t>
            </a:r>
            <a:r>
              <a:rPr lang="en-GB" sz="1800" dirty="0"/>
              <a:t> </a:t>
            </a:r>
            <a:r>
              <a:rPr lang="en-GB" sz="1800" dirty="0" err="1"/>
              <a:t>cognitives</a:t>
            </a:r>
            <a:r>
              <a:rPr lang="en-GB" sz="1800" dirty="0"/>
              <a:t>.</a:t>
            </a:r>
            <a:endParaRPr lang="en-FR" sz="1800" dirty="0"/>
          </a:p>
          <a:p>
            <a:pPr algn="l">
              <a:spcBef>
                <a:spcPts val="0"/>
              </a:spcBef>
            </a:pPr>
            <a:endParaRPr lang="en-FR" sz="1200" dirty="0"/>
          </a:p>
        </p:txBody>
      </p:sp>
    </p:spTree>
    <p:extLst>
      <p:ext uri="{BB962C8B-B14F-4D97-AF65-F5344CB8AC3E}">
        <p14:creationId xmlns:p14="http://schemas.microsoft.com/office/powerpoint/2010/main" val="791387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b="1" dirty="0" err="1"/>
              <a:t>Tree</a:t>
            </a:r>
            <a:r>
              <a:rPr lang="fr-FR" b="1" dirty="0"/>
              <a:t> Structure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3157860" y="2008280"/>
            <a:ext cx="5915755" cy="4048979"/>
            <a:chOff x="1291569" y="881260"/>
            <a:chExt cx="7365398" cy="5045732"/>
          </a:xfrm>
        </p:grpSpPr>
        <p:sp>
          <p:nvSpPr>
            <p:cNvPr id="273" name="Ellipse 272"/>
            <p:cNvSpPr/>
            <p:nvPr/>
          </p:nvSpPr>
          <p:spPr>
            <a:xfrm>
              <a:off x="3052130" y="881260"/>
              <a:ext cx="1951630" cy="79157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D4F5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dirty="0">
                  <a:solidFill>
                    <a:srgbClr val="4D4F53"/>
                  </a:solidFill>
                </a:rPr>
                <a:t>X1 ≥ </a:t>
              </a:r>
              <a:r>
                <a:rPr lang="fr-FR" dirty="0">
                  <a:solidFill>
                    <a:srgbClr val="FF0000"/>
                  </a:solidFill>
                </a:rPr>
                <a:t>S1</a:t>
              </a:r>
              <a:endParaRPr lang="en-US" dirty="0" err="1">
                <a:solidFill>
                  <a:srgbClr val="FF0000"/>
                </a:solidFill>
              </a:endParaRPr>
            </a:p>
          </p:txBody>
        </p:sp>
        <p:sp>
          <p:nvSpPr>
            <p:cNvPr id="274" name="Ellipse 273"/>
            <p:cNvSpPr/>
            <p:nvPr/>
          </p:nvSpPr>
          <p:spPr>
            <a:xfrm>
              <a:off x="4787670" y="2603153"/>
              <a:ext cx="1951630" cy="79157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D4F5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dirty="0">
                  <a:solidFill>
                    <a:srgbClr val="4D4F53"/>
                  </a:solidFill>
                </a:rPr>
                <a:t>X2 ≥ </a:t>
              </a:r>
              <a:r>
                <a:rPr lang="fr-FR" dirty="0">
                  <a:solidFill>
                    <a:srgbClr val="FF0000"/>
                  </a:solidFill>
                </a:rPr>
                <a:t>S2</a:t>
              </a:r>
              <a:endParaRPr lang="en-US" dirty="0" err="1">
                <a:solidFill>
                  <a:srgbClr val="FF0000"/>
                </a:solidFill>
              </a:endParaRPr>
            </a:p>
          </p:txBody>
        </p:sp>
        <p:cxnSp>
          <p:nvCxnSpPr>
            <p:cNvPr id="275" name="Connecteur droit avec flèche 274"/>
            <p:cNvCxnSpPr>
              <a:endCxn id="274" idx="0"/>
            </p:cNvCxnSpPr>
            <p:nvPr/>
          </p:nvCxnSpPr>
          <p:spPr>
            <a:xfrm>
              <a:off x="4416906" y="1672830"/>
              <a:ext cx="1346579" cy="93032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avec flèche 275"/>
            <p:cNvCxnSpPr/>
            <p:nvPr/>
          </p:nvCxnSpPr>
          <p:spPr>
            <a:xfrm flipH="1">
              <a:off x="2560810" y="1672830"/>
              <a:ext cx="1323833" cy="118735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avec flèche 276"/>
            <p:cNvCxnSpPr>
              <a:stCxn id="274" idx="4"/>
            </p:cNvCxnSpPr>
            <p:nvPr/>
          </p:nvCxnSpPr>
          <p:spPr>
            <a:xfrm flipH="1">
              <a:off x="4594327" y="3394723"/>
              <a:ext cx="1169158" cy="14989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avec flèche 277"/>
            <p:cNvCxnSpPr>
              <a:stCxn id="274" idx="4"/>
              <a:endCxn id="289" idx="0"/>
            </p:cNvCxnSpPr>
            <p:nvPr/>
          </p:nvCxnSpPr>
          <p:spPr>
            <a:xfrm>
              <a:off x="5763485" y="3394723"/>
              <a:ext cx="1764052" cy="15804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ZoneTexte 278"/>
            <p:cNvSpPr txBox="1"/>
            <p:nvPr/>
          </p:nvSpPr>
          <p:spPr>
            <a:xfrm>
              <a:off x="1291569" y="2964377"/>
              <a:ext cx="2258860" cy="498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4D4F53"/>
                  </a:solidFill>
                </a:rPr>
                <a:t>(nb      , nb       )</a:t>
              </a:r>
              <a:endParaRPr lang="en-US" sz="2000" dirty="0">
                <a:solidFill>
                  <a:srgbClr val="4D4F53"/>
                </a:solidFill>
              </a:endParaRPr>
            </a:p>
          </p:txBody>
        </p:sp>
        <p:sp>
          <p:nvSpPr>
            <p:cNvPr id="280" name="Oval 77"/>
            <p:cNvSpPr>
              <a:spLocks noChangeArrowheads="1"/>
            </p:cNvSpPr>
            <p:nvPr/>
          </p:nvSpPr>
          <p:spPr bwMode="auto">
            <a:xfrm>
              <a:off x="2001404" y="3168503"/>
              <a:ext cx="165100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sz="1400" dirty="0"/>
            </a:p>
          </p:txBody>
        </p:sp>
        <p:grpSp>
          <p:nvGrpSpPr>
            <p:cNvPr id="281" name="Group 478"/>
            <p:cNvGrpSpPr>
              <a:grpSpLocks/>
            </p:cNvGrpSpPr>
            <p:nvPr/>
          </p:nvGrpSpPr>
          <p:grpSpPr bwMode="auto">
            <a:xfrm>
              <a:off x="2929013" y="3166434"/>
              <a:ext cx="165100" cy="152400"/>
              <a:chOff x="3024" y="2311"/>
              <a:chExt cx="96" cy="96"/>
            </a:xfrm>
          </p:grpSpPr>
          <p:sp>
            <p:nvSpPr>
              <p:cNvPr id="282" name="Line 479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400"/>
              </a:p>
            </p:txBody>
          </p:sp>
          <p:sp>
            <p:nvSpPr>
              <p:cNvPr id="283" name="Line 480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400"/>
              </a:p>
            </p:txBody>
          </p:sp>
        </p:grpSp>
        <p:sp>
          <p:nvSpPr>
            <p:cNvPr id="284" name="ZoneTexte 283"/>
            <p:cNvSpPr txBox="1"/>
            <p:nvPr/>
          </p:nvSpPr>
          <p:spPr>
            <a:xfrm>
              <a:off x="2915653" y="4885145"/>
              <a:ext cx="2258860" cy="498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4D4F53"/>
                  </a:solidFill>
                </a:rPr>
                <a:t>(nb      , nb     )</a:t>
              </a:r>
              <a:endParaRPr lang="en-US" sz="2000" dirty="0">
                <a:solidFill>
                  <a:srgbClr val="4D4F53"/>
                </a:solidFill>
              </a:endParaRPr>
            </a:p>
          </p:txBody>
        </p:sp>
        <p:sp>
          <p:nvSpPr>
            <p:cNvPr id="285" name="Oval 77"/>
            <p:cNvSpPr>
              <a:spLocks noChangeArrowheads="1"/>
            </p:cNvSpPr>
            <p:nvPr/>
          </p:nvSpPr>
          <p:spPr bwMode="auto">
            <a:xfrm>
              <a:off x="3625488" y="5089271"/>
              <a:ext cx="165100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sz="1400" dirty="0"/>
            </a:p>
          </p:txBody>
        </p:sp>
        <p:grpSp>
          <p:nvGrpSpPr>
            <p:cNvPr id="286" name="Group 478"/>
            <p:cNvGrpSpPr>
              <a:grpSpLocks/>
            </p:cNvGrpSpPr>
            <p:nvPr/>
          </p:nvGrpSpPr>
          <p:grpSpPr bwMode="auto">
            <a:xfrm>
              <a:off x="4553097" y="5087202"/>
              <a:ext cx="165100" cy="152400"/>
              <a:chOff x="3024" y="2311"/>
              <a:chExt cx="96" cy="96"/>
            </a:xfrm>
          </p:grpSpPr>
          <p:sp>
            <p:nvSpPr>
              <p:cNvPr id="287" name="Line 479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400"/>
              </a:p>
            </p:txBody>
          </p:sp>
          <p:sp>
            <p:nvSpPr>
              <p:cNvPr id="288" name="Line 480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400"/>
              </a:p>
            </p:txBody>
          </p:sp>
        </p:grpSp>
        <p:sp>
          <p:nvSpPr>
            <p:cNvPr id="289" name="ZoneTexte 288"/>
            <p:cNvSpPr txBox="1"/>
            <p:nvPr/>
          </p:nvSpPr>
          <p:spPr>
            <a:xfrm>
              <a:off x="6398107" y="4975147"/>
              <a:ext cx="2258860" cy="498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4D4F53"/>
                  </a:solidFill>
                </a:rPr>
                <a:t>(nb      , nb     )</a:t>
              </a:r>
              <a:endParaRPr lang="en-US" sz="2000" dirty="0">
                <a:solidFill>
                  <a:srgbClr val="4D4F53"/>
                </a:solidFill>
              </a:endParaRPr>
            </a:p>
          </p:txBody>
        </p:sp>
        <p:sp>
          <p:nvSpPr>
            <p:cNvPr id="290" name="Oval 77"/>
            <p:cNvSpPr>
              <a:spLocks noChangeArrowheads="1"/>
            </p:cNvSpPr>
            <p:nvPr/>
          </p:nvSpPr>
          <p:spPr bwMode="auto">
            <a:xfrm>
              <a:off x="7107941" y="5179273"/>
              <a:ext cx="165100" cy="152400"/>
            </a:xfrm>
            <a:prstGeom prst="ellipse">
              <a:avLst/>
            </a:prstGeom>
            <a:noFill/>
            <a:ln w="38100">
              <a:solidFill>
                <a:srgbClr val="E51B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sz="1400" dirty="0"/>
            </a:p>
          </p:txBody>
        </p:sp>
        <p:grpSp>
          <p:nvGrpSpPr>
            <p:cNvPr id="291" name="Group 478"/>
            <p:cNvGrpSpPr>
              <a:grpSpLocks/>
            </p:cNvGrpSpPr>
            <p:nvPr/>
          </p:nvGrpSpPr>
          <p:grpSpPr bwMode="auto">
            <a:xfrm>
              <a:off x="8035550" y="5177204"/>
              <a:ext cx="165100" cy="152400"/>
              <a:chOff x="3024" y="2311"/>
              <a:chExt cx="96" cy="96"/>
            </a:xfrm>
          </p:grpSpPr>
          <p:sp>
            <p:nvSpPr>
              <p:cNvPr id="292" name="Line 479"/>
              <p:cNvSpPr>
                <a:spLocks noChangeShapeType="1"/>
              </p:cNvSpPr>
              <p:nvPr/>
            </p:nvSpPr>
            <p:spPr bwMode="auto">
              <a:xfrm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400"/>
              </a:p>
            </p:txBody>
          </p:sp>
          <p:sp>
            <p:nvSpPr>
              <p:cNvPr id="293" name="Line 480"/>
              <p:cNvSpPr>
                <a:spLocks noChangeShapeType="1"/>
              </p:cNvSpPr>
              <p:nvPr/>
            </p:nvSpPr>
            <p:spPr bwMode="auto">
              <a:xfrm flipH="1">
                <a:off x="3024" y="231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2D53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400"/>
              </a:p>
            </p:txBody>
          </p:sp>
        </p:grpSp>
        <p:sp>
          <p:nvSpPr>
            <p:cNvPr id="294" name="Rectangle à coins arrondis 293"/>
            <p:cNvSpPr/>
            <p:nvPr/>
          </p:nvSpPr>
          <p:spPr>
            <a:xfrm>
              <a:off x="2400604" y="1869587"/>
              <a:ext cx="822122" cy="3366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4D4F5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600" b="1" dirty="0">
                  <a:solidFill>
                    <a:srgbClr val="4D4F53"/>
                  </a:solidFill>
                </a:rPr>
                <a:t>No</a:t>
              </a:r>
              <a:endParaRPr lang="en-US" sz="1600" b="1" dirty="0" err="1">
                <a:solidFill>
                  <a:srgbClr val="4D4F53"/>
                </a:solidFill>
              </a:endParaRPr>
            </a:p>
          </p:txBody>
        </p:sp>
        <p:sp>
          <p:nvSpPr>
            <p:cNvPr id="295" name="Rectangle à coins arrondis 294"/>
            <p:cNvSpPr/>
            <p:nvPr/>
          </p:nvSpPr>
          <p:spPr>
            <a:xfrm>
              <a:off x="5097935" y="1747896"/>
              <a:ext cx="665550" cy="3366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4D4F5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600" b="1" dirty="0" err="1">
                  <a:solidFill>
                    <a:srgbClr val="4D4F53"/>
                  </a:solidFill>
                </a:rPr>
                <a:t>Yes</a:t>
              </a:r>
              <a:endParaRPr lang="en-US" sz="1600" b="1" dirty="0" err="1">
                <a:solidFill>
                  <a:srgbClr val="4D4F53"/>
                </a:solidFill>
              </a:endParaRPr>
            </a:p>
          </p:txBody>
        </p:sp>
        <p:sp>
          <p:nvSpPr>
            <p:cNvPr id="296" name="Rectangle à coins arrondis 295"/>
            <p:cNvSpPr/>
            <p:nvPr/>
          </p:nvSpPr>
          <p:spPr>
            <a:xfrm>
              <a:off x="6940266" y="3975890"/>
              <a:ext cx="665550" cy="3366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4D4F5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600" b="1" dirty="0" err="1">
                  <a:solidFill>
                    <a:srgbClr val="4D4F53"/>
                  </a:solidFill>
                </a:rPr>
                <a:t>Yes</a:t>
              </a:r>
              <a:endParaRPr lang="en-US" sz="1600" b="1" dirty="0" err="1">
                <a:solidFill>
                  <a:srgbClr val="4D4F53"/>
                </a:solidFill>
              </a:endParaRPr>
            </a:p>
          </p:txBody>
        </p:sp>
        <p:sp>
          <p:nvSpPr>
            <p:cNvPr id="297" name="Rectangle à coins arrondis 296"/>
            <p:cNvSpPr/>
            <p:nvPr/>
          </p:nvSpPr>
          <p:spPr>
            <a:xfrm>
              <a:off x="4142036" y="4016613"/>
              <a:ext cx="822122" cy="3366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4D4F5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600" b="1" dirty="0">
                  <a:solidFill>
                    <a:srgbClr val="4D4F53"/>
                  </a:solidFill>
                </a:rPr>
                <a:t>No</a:t>
              </a:r>
              <a:endParaRPr lang="en-US" sz="1600" b="1" dirty="0" err="1">
                <a:solidFill>
                  <a:srgbClr val="4D4F53"/>
                </a:solidFill>
              </a:endParaRPr>
            </a:p>
          </p:txBody>
        </p:sp>
        <p:sp>
          <p:nvSpPr>
            <p:cNvPr id="298" name="Rectangle à coins arrondis 297"/>
            <p:cNvSpPr/>
            <p:nvPr/>
          </p:nvSpPr>
          <p:spPr>
            <a:xfrm>
              <a:off x="1504436" y="3426240"/>
              <a:ext cx="1588863" cy="4286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4D4F5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600" dirty="0">
                  <a:solidFill>
                    <a:srgbClr val="4D4F53"/>
                  </a:solidFill>
                </a:rPr>
                <a:t>Cluster 1</a:t>
              </a:r>
              <a:endParaRPr lang="en-US" sz="1600" dirty="0" err="1">
                <a:solidFill>
                  <a:srgbClr val="4D4F53"/>
                </a:solidFill>
              </a:endParaRPr>
            </a:p>
          </p:txBody>
        </p:sp>
        <p:sp>
          <p:nvSpPr>
            <p:cNvPr id="299" name="Rectangle à coins arrondis 298"/>
            <p:cNvSpPr/>
            <p:nvPr/>
          </p:nvSpPr>
          <p:spPr>
            <a:xfrm>
              <a:off x="3115249" y="5408365"/>
              <a:ext cx="1588863" cy="4286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4D4F5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600" dirty="0">
                  <a:solidFill>
                    <a:srgbClr val="4D4F53"/>
                  </a:solidFill>
                </a:rPr>
                <a:t>Cluster 2</a:t>
              </a:r>
              <a:endParaRPr lang="en-US" sz="1600" dirty="0" err="1">
                <a:solidFill>
                  <a:srgbClr val="4D4F53"/>
                </a:solidFill>
              </a:endParaRPr>
            </a:p>
          </p:txBody>
        </p:sp>
        <p:sp>
          <p:nvSpPr>
            <p:cNvPr id="300" name="Rectangle à coins arrondis 299"/>
            <p:cNvSpPr/>
            <p:nvPr/>
          </p:nvSpPr>
          <p:spPr>
            <a:xfrm>
              <a:off x="6654191" y="5498367"/>
              <a:ext cx="1588863" cy="4286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4D4F5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600" dirty="0">
                  <a:solidFill>
                    <a:srgbClr val="4D4F53"/>
                  </a:solidFill>
                </a:rPr>
                <a:t>Cluster 3</a:t>
              </a:r>
              <a:endParaRPr lang="en-US" sz="1600" dirty="0" err="1">
                <a:solidFill>
                  <a:srgbClr val="4D4F53"/>
                </a:solidFill>
              </a:endParaRPr>
            </a:p>
          </p:txBody>
        </p:sp>
      </p:grpSp>
      <p:sp>
        <p:nvSpPr>
          <p:cNvPr id="38" name="Espace réservé du texte 1">
            <a:extLst>
              <a:ext uri="{FF2B5EF4-FFF2-40B4-BE49-F238E27FC236}">
                <a16:creationId xmlns:a16="http://schemas.microsoft.com/office/drawing/2014/main" id="{0772B5FB-BF25-3F4B-965A-359FD8899B8C}"/>
              </a:ext>
            </a:extLst>
          </p:cNvPr>
          <p:cNvSpPr txBox="1">
            <a:spLocks/>
          </p:cNvSpPr>
          <p:nvPr/>
        </p:nvSpPr>
        <p:spPr>
          <a:xfrm>
            <a:off x="430742" y="356347"/>
            <a:ext cx="11330516" cy="508785"/>
          </a:xfrm>
          <a:prstGeom prst="rect">
            <a:avLst/>
          </a:prstGeom>
        </p:spPr>
        <p:txBody>
          <a:bodyPr vert="horz" lIns="91440" tIns="45720" rIns="3600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0" kern="12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>
                <a:solidFill>
                  <a:schemeClr val="tx1"/>
                </a:solidFill>
              </a:rPr>
              <a:t>Arbre de décision</a:t>
            </a:r>
          </a:p>
        </p:txBody>
      </p:sp>
    </p:spTree>
    <p:extLst>
      <p:ext uri="{BB962C8B-B14F-4D97-AF65-F5344CB8AC3E}">
        <p14:creationId xmlns:p14="http://schemas.microsoft.com/office/powerpoint/2010/main" val="4231972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5175" y="1835524"/>
            <a:ext cx="7995025" cy="4617664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b="1" dirty="0"/>
              <a:t>Advantages: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Tree structure is easy to understand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Explanatory power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No overlap between clusters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b="1" dirty="0"/>
              <a:t>Disadvantages: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Rules can have many variables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One segmentation point par axis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Difficulty to treat continuous variables without loosing information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Can hardly learn on data with missing information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fr-FR" sz="2000" dirty="0"/>
          </a:p>
          <a:p>
            <a:pPr>
              <a:spcBef>
                <a:spcPts val="0"/>
              </a:spcBef>
            </a:pP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0AFE2F5F-5628-B14E-8B63-F0D94FA7EACF}"/>
              </a:ext>
            </a:extLst>
          </p:cNvPr>
          <p:cNvSpPr txBox="1">
            <a:spLocks/>
          </p:cNvSpPr>
          <p:nvPr/>
        </p:nvSpPr>
        <p:spPr>
          <a:xfrm>
            <a:off x="430742" y="356347"/>
            <a:ext cx="11330516" cy="508785"/>
          </a:xfrm>
          <a:prstGeom prst="rect">
            <a:avLst/>
          </a:prstGeom>
        </p:spPr>
        <p:txBody>
          <a:bodyPr vert="horz" lIns="91440" tIns="45720" rIns="3600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0" kern="12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>
                <a:solidFill>
                  <a:schemeClr val="tx1"/>
                </a:solidFill>
              </a:rPr>
              <a:t>Arbre de décision</a:t>
            </a:r>
          </a:p>
        </p:txBody>
      </p:sp>
    </p:spTree>
    <p:extLst>
      <p:ext uri="{BB962C8B-B14F-4D97-AF65-F5344CB8AC3E}">
        <p14:creationId xmlns:p14="http://schemas.microsoft.com/office/powerpoint/2010/main" val="3298533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b="1" dirty="0" err="1"/>
              <a:t>Definition</a:t>
            </a:r>
            <a:r>
              <a:rPr lang="fr-FR" dirty="0"/>
              <a:t> :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fr-FR" dirty="0" err="1"/>
              <a:t>Combination</a:t>
            </a:r>
            <a:r>
              <a:rPr lang="fr-FR" dirty="0"/>
              <a:t> of </a:t>
            </a:r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dirty="0" err="1"/>
              <a:t>Trees</a:t>
            </a:r>
            <a:r>
              <a:rPr lang="fr-FR" dirty="0"/>
              <a:t> on </a:t>
            </a:r>
            <a:r>
              <a:rPr lang="fr-FR" dirty="0" err="1"/>
              <a:t>various</a:t>
            </a:r>
            <a:r>
              <a:rPr lang="fr-FR" dirty="0"/>
              <a:t>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samples</a:t>
            </a:r>
            <a:r>
              <a:rPr lang="fr-FR" dirty="0"/>
              <a:t> to </a:t>
            </a:r>
            <a:r>
              <a:rPr lang="fr-FR" dirty="0" err="1"/>
              <a:t>improve</a:t>
            </a:r>
            <a:r>
              <a:rPr lang="fr-FR" dirty="0"/>
              <a:t> the performance</a:t>
            </a:r>
          </a:p>
          <a:p>
            <a:pPr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</a:pPr>
            <a:r>
              <a:rPr lang="fr-FR" b="1" dirty="0"/>
              <a:t>Structure</a:t>
            </a:r>
            <a:r>
              <a:rPr lang="fr-FR" dirty="0"/>
              <a:t>:</a:t>
            </a:r>
          </a:p>
          <a:p>
            <a:pPr>
              <a:spcBef>
                <a:spcPts val="0"/>
              </a:spcBef>
            </a:pPr>
            <a:endParaRPr lang="fr-FR" b="1" dirty="0"/>
          </a:p>
          <a:p>
            <a:pPr>
              <a:spcBef>
                <a:spcPts val="0"/>
              </a:spcBef>
            </a:pPr>
            <a:endParaRPr lang="fr-FR" b="1" dirty="0"/>
          </a:p>
        </p:txBody>
      </p:sp>
      <p:pic>
        <p:nvPicPr>
          <p:cNvPr id="24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5" t="16728" r="12463" b="11029"/>
          <a:stretch/>
        </p:blipFill>
        <p:spPr bwMode="auto">
          <a:xfrm>
            <a:off x="2828728" y="2822442"/>
            <a:ext cx="6665599" cy="337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8F159346-058E-CA47-8E23-12F7D617D79C}"/>
              </a:ext>
            </a:extLst>
          </p:cNvPr>
          <p:cNvSpPr txBox="1">
            <a:spLocks/>
          </p:cNvSpPr>
          <p:nvPr/>
        </p:nvSpPr>
        <p:spPr>
          <a:xfrm>
            <a:off x="430742" y="356347"/>
            <a:ext cx="11330516" cy="508785"/>
          </a:xfrm>
          <a:prstGeom prst="rect">
            <a:avLst/>
          </a:prstGeom>
        </p:spPr>
        <p:txBody>
          <a:bodyPr vert="horz" lIns="91440" tIns="45720" rIns="3600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0" kern="12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>
                <a:solidFill>
                  <a:schemeClr val="tx1"/>
                </a:solidFill>
              </a:rPr>
              <a:t>Forêts aléatoires</a:t>
            </a:r>
          </a:p>
        </p:txBody>
      </p:sp>
    </p:spTree>
    <p:extLst>
      <p:ext uri="{BB962C8B-B14F-4D97-AF65-F5344CB8AC3E}">
        <p14:creationId xmlns:p14="http://schemas.microsoft.com/office/powerpoint/2010/main" val="1111571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39135" y="1781736"/>
            <a:ext cx="7921066" cy="4671452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b="1" dirty="0"/>
              <a:t>Advantages: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Better predictive Power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b="1" dirty="0"/>
              <a:t>Disadvantages: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Loses the ability to interpret the rules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Difficulty to treat continuous variables without loosing information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Can hardly learn on data with missing information</a:t>
            </a:r>
          </a:p>
          <a:p>
            <a:pPr marL="463550" lvl="1" indent="-285750">
              <a:spcBef>
                <a:spcPts val="0"/>
              </a:spcBef>
              <a:buFont typeface="Arial"/>
              <a:buChar char="•"/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fr-FR" sz="2000" dirty="0"/>
          </a:p>
          <a:p>
            <a:pPr>
              <a:spcBef>
                <a:spcPts val="0"/>
              </a:spcBef>
            </a:pP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D8D36907-992C-3645-B961-C197DC86FE9E}"/>
              </a:ext>
            </a:extLst>
          </p:cNvPr>
          <p:cNvSpPr txBox="1">
            <a:spLocks/>
          </p:cNvSpPr>
          <p:nvPr/>
        </p:nvSpPr>
        <p:spPr>
          <a:xfrm>
            <a:off x="430742" y="356347"/>
            <a:ext cx="11330516" cy="508785"/>
          </a:xfrm>
          <a:prstGeom prst="rect">
            <a:avLst/>
          </a:prstGeom>
        </p:spPr>
        <p:txBody>
          <a:bodyPr vert="horz" lIns="91440" tIns="45720" rIns="3600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0" kern="12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>
                <a:solidFill>
                  <a:schemeClr val="tx1"/>
                </a:solidFill>
              </a:rPr>
              <a:t>Forêts aléatoires</a:t>
            </a:r>
          </a:p>
        </p:txBody>
      </p:sp>
    </p:spTree>
    <p:extLst>
      <p:ext uri="{BB962C8B-B14F-4D97-AF65-F5344CB8AC3E}">
        <p14:creationId xmlns:p14="http://schemas.microsoft.com/office/powerpoint/2010/main" val="992711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2100959"/>
              </p:ext>
            </p:extLst>
          </p:nvPr>
        </p:nvGraphicFramePr>
        <p:xfrm>
          <a:off x="1142999" y="1381234"/>
          <a:ext cx="9906001" cy="4465695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69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4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6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61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61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9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r>
                        <a:rPr lang="en-GB" sz="1200" noProof="0" dirty="0">
                          <a:solidFill>
                            <a:schemeClr val="bg1"/>
                          </a:solidFill>
                        </a:rPr>
                        <a:t>Criteria</a:t>
                      </a:r>
                    </a:p>
                  </a:txBody>
                  <a:tcPr marL="84406" marR="8440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r>
                        <a:rPr lang="en-GB" sz="1200" noProof="0" dirty="0">
                          <a:solidFill>
                            <a:schemeClr val="bg1"/>
                          </a:solidFill>
                        </a:rPr>
                        <a:t>Logistic regression</a:t>
                      </a:r>
                      <a:endParaRPr lang="en-GB" sz="1200" baseline="30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bg1"/>
                          </a:solidFill>
                        </a:rPr>
                        <a:t>Bayesian classifiers</a:t>
                      </a:r>
                    </a:p>
                  </a:txBody>
                  <a:tcPr marL="84406" marR="8440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r>
                        <a:rPr lang="en-GB" sz="1200" noProof="0" dirty="0">
                          <a:solidFill>
                            <a:schemeClr val="bg1"/>
                          </a:solidFill>
                        </a:rPr>
                        <a:t>Decision</a:t>
                      </a:r>
                      <a:r>
                        <a:rPr lang="en-GB" sz="1200" baseline="0" noProof="0" dirty="0">
                          <a:solidFill>
                            <a:schemeClr val="bg1"/>
                          </a:solidFill>
                        </a:rPr>
                        <a:t> trees</a:t>
                      </a:r>
                      <a:endParaRPr lang="en-GB" sz="12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solidFill>
                            <a:schemeClr val="bg1"/>
                          </a:solidFill>
                        </a:rPr>
                        <a:t>Neural</a:t>
                      </a:r>
                      <a:r>
                        <a:rPr lang="en-GB" sz="1200" baseline="0" noProof="0" dirty="0">
                          <a:solidFill>
                            <a:schemeClr val="bg1"/>
                          </a:solidFill>
                        </a:rPr>
                        <a:t> network</a:t>
                      </a:r>
                      <a:endParaRPr lang="en-GB" sz="12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r>
                        <a:rPr lang="en-GB" sz="1200" noProof="0" dirty="0">
                          <a:solidFill>
                            <a:schemeClr val="bg1"/>
                          </a:solidFill>
                        </a:rPr>
                        <a:t>SVM</a:t>
                      </a:r>
                    </a:p>
                  </a:txBody>
                  <a:tcPr marL="84406" marR="8440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r>
                        <a:rPr lang="en-GB" sz="1200" noProof="0" dirty="0" err="1">
                          <a:solidFill>
                            <a:schemeClr val="bg1"/>
                          </a:solidFill>
                        </a:rPr>
                        <a:t>Assocation</a:t>
                      </a:r>
                      <a:r>
                        <a:rPr lang="en-GB" sz="1200" baseline="0" noProof="0" dirty="0">
                          <a:solidFill>
                            <a:schemeClr val="bg1"/>
                          </a:solidFill>
                        </a:rPr>
                        <a:t> Rules</a:t>
                      </a:r>
                      <a:endParaRPr lang="en-GB" sz="12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bg1"/>
                          </a:solidFill>
                        </a:rPr>
                        <a:t>K-means</a:t>
                      </a:r>
                    </a:p>
                  </a:txBody>
                  <a:tcPr marL="84406" marR="8440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err="1">
                          <a:solidFill>
                            <a:schemeClr val="bg1"/>
                          </a:solidFill>
                        </a:rPr>
                        <a:t>HyperCube</a:t>
                      </a:r>
                      <a:endParaRPr lang="en-GB" sz="12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0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GB" sz="1200" noProof="0" dirty="0"/>
                        <a:t>Can handle missing, discrete or continuous data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1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GB" sz="1200" noProof="0"/>
                        <a:t>Exhaustiveness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GB" sz="1200" noProof="0" dirty="0"/>
                        <a:t>Explanatory</a:t>
                      </a:r>
                      <a:r>
                        <a:rPr lang="en-GB" sz="1200" baseline="0" noProof="0" dirty="0"/>
                        <a:t> power (Causality)</a:t>
                      </a:r>
                      <a:endParaRPr lang="en-GB" sz="1200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1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GB" sz="1200" noProof="0" dirty="0"/>
                        <a:t>Noise resistance</a:t>
                      </a:r>
                      <a:endParaRPr lang="en-GB" sz="1200" baseline="0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GB" sz="1200" baseline="0" noProof="0" dirty="0"/>
                        <a:t>Predictive power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GB" sz="1200" noProof="0" dirty="0"/>
                        <a:t>Local phenomena detection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GB" sz="1200" noProof="0" dirty="0"/>
                        <a:t>Error</a:t>
                      </a:r>
                      <a:r>
                        <a:rPr lang="en-GB" sz="1200" baseline="0" noProof="0" dirty="0"/>
                        <a:t> rate advantage</a:t>
                      </a:r>
                      <a:endParaRPr lang="en-GB" sz="1200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GB" sz="1200" baseline="0" noProof="0" dirty="0"/>
                        <a:t>Ease of implementation</a:t>
                      </a:r>
                      <a:endParaRPr lang="en-GB" sz="1200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4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r>
                        <a:rPr lang="en-GB" sz="1200" noProof="0" dirty="0"/>
                        <a:t>Multi-</a:t>
                      </a:r>
                      <a:r>
                        <a:rPr lang="en-GB" sz="1200" noProof="0" dirty="0" err="1"/>
                        <a:t>variate</a:t>
                      </a:r>
                      <a:r>
                        <a:rPr lang="en-GB" sz="1200" baseline="0" noProof="0" dirty="0"/>
                        <a:t> scalability</a:t>
                      </a:r>
                      <a:endParaRPr lang="en-GB" sz="1200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</a:defRPr>
                      </a:lvl9pPr>
                    </a:lstStyle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noProof="0" dirty="0"/>
                    </a:p>
                  </a:txBody>
                  <a:tcPr marL="84406" marR="8440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Ellipse 8"/>
          <p:cNvSpPr/>
          <p:nvPr>
            <p:custDataLst>
              <p:tags r:id="rId2"/>
            </p:custDataLst>
          </p:nvPr>
        </p:nvSpPr>
        <p:spPr bwMode="auto">
          <a:xfrm>
            <a:off x="10395997" y="2028313"/>
            <a:ext cx="304800" cy="304800"/>
          </a:xfrm>
          <a:prstGeom prst="ellipse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0" name="Ellipse 9"/>
          <p:cNvSpPr/>
          <p:nvPr>
            <p:custDataLst>
              <p:tags r:id="rId3"/>
            </p:custDataLst>
          </p:nvPr>
        </p:nvSpPr>
        <p:spPr bwMode="auto">
          <a:xfrm>
            <a:off x="10395997" y="2556317"/>
            <a:ext cx="304800" cy="304800"/>
          </a:xfrm>
          <a:prstGeom prst="ellipse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1" name="Ellipse 10"/>
          <p:cNvSpPr/>
          <p:nvPr>
            <p:custDataLst>
              <p:tags r:id="rId4"/>
            </p:custDataLst>
          </p:nvPr>
        </p:nvSpPr>
        <p:spPr bwMode="auto">
          <a:xfrm>
            <a:off x="10395997" y="2959542"/>
            <a:ext cx="304800" cy="304800"/>
          </a:xfrm>
          <a:prstGeom prst="ellipse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2" name="Ellipse 11"/>
          <p:cNvSpPr/>
          <p:nvPr>
            <p:custDataLst>
              <p:tags r:id="rId5"/>
            </p:custDataLst>
          </p:nvPr>
        </p:nvSpPr>
        <p:spPr bwMode="auto">
          <a:xfrm>
            <a:off x="10395997" y="3389754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3" name="Arc 12"/>
          <p:cNvSpPr/>
          <p:nvPr>
            <p:custDataLst>
              <p:tags r:id="rId6"/>
            </p:custDataLst>
          </p:nvPr>
        </p:nvSpPr>
        <p:spPr bwMode="gray">
          <a:xfrm>
            <a:off x="10395997" y="3389754"/>
            <a:ext cx="304800" cy="3048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4" name="Ellipse 13"/>
          <p:cNvSpPr/>
          <p:nvPr>
            <p:custDataLst>
              <p:tags r:id="rId7"/>
            </p:custDataLst>
          </p:nvPr>
        </p:nvSpPr>
        <p:spPr bwMode="auto">
          <a:xfrm>
            <a:off x="10395997" y="3770754"/>
            <a:ext cx="304800" cy="304800"/>
          </a:xfrm>
          <a:prstGeom prst="ellipse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5" name="Ellipse 14"/>
          <p:cNvSpPr/>
          <p:nvPr>
            <p:custDataLst>
              <p:tags r:id="rId8"/>
            </p:custDataLst>
          </p:nvPr>
        </p:nvSpPr>
        <p:spPr bwMode="auto">
          <a:xfrm>
            <a:off x="10395997" y="4197656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6" name="Arc 15"/>
          <p:cNvSpPr/>
          <p:nvPr>
            <p:custDataLst>
              <p:tags r:id="rId9"/>
            </p:custDataLst>
          </p:nvPr>
        </p:nvSpPr>
        <p:spPr bwMode="gray">
          <a:xfrm>
            <a:off x="10395997" y="4197656"/>
            <a:ext cx="304800" cy="3048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7" name="Ellipse 16"/>
          <p:cNvSpPr/>
          <p:nvPr>
            <p:custDataLst>
              <p:tags r:id="rId10"/>
            </p:custDataLst>
          </p:nvPr>
        </p:nvSpPr>
        <p:spPr bwMode="auto">
          <a:xfrm>
            <a:off x="10395997" y="5402070"/>
            <a:ext cx="304800" cy="304800"/>
          </a:xfrm>
          <a:prstGeom prst="ellipse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8" name="Ellipse 17"/>
          <p:cNvSpPr/>
          <p:nvPr>
            <p:custDataLst>
              <p:tags r:id="rId11"/>
            </p:custDataLst>
          </p:nvPr>
        </p:nvSpPr>
        <p:spPr bwMode="auto">
          <a:xfrm>
            <a:off x="10395997" y="5017895"/>
            <a:ext cx="304800" cy="304800"/>
          </a:xfrm>
          <a:prstGeom prst="ellipse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9" name="Ellipse 18"/>
          <p:cNvSpPr/>
          <p:nvPr>
            <p:custDataLst>
              <p:tags r:id="rId12"/>
            </p:custDataLst>
          </p:nvPr>
        </p:nvSpPr>
        <p:spPr bwMode="auto">
          <a:xfrm>
            <a:off x="10395997" y="4641658"/>
            <a:ext cx="304800" cy="304800"/>
          </a:xfrm>
          <a:prstGeom prst="ellipse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20" name="Ellipse 19"/>
          <p:cNvSpPr/>
          <p:nvPr>
            <p:custDataLst>
              <p:tags r:id="rId13"/>
            </p:custDataLst>
          </p:nvPr>
        </p:nvSpPr>
        <p:spPr bwMode="auto">
          <a:xfrm>
            <a:off x="5236580" y="2022173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21" name="Arc 20"/>
          <p:cNvSpPr/>
          <p:nvPr>
            <p:custDataLst>
              <p:tags r:id="rId14"/>
            </p:custDataLst>
          </p:nvPr>
        </p:nvSpPr>
        <p:spPr bwMode="gray">
          <a:xfrm>
            <a:off x="5236580" y="2022173"/>
            <a:ext cx="304800" cy="3048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22" name="Ellipse 21"/>
          <p:cNvSpPr/>
          <p:nvPr>
            <p:custDataLst>
              <p:tags r:id="rId15"/>
            </p:custDataLst>
          </p:nvPr>
        </p:nvSpPr>
        <p:spPr bwMode="auto">
          <a:xfrm>
            <a:off x="5236580" y="2550177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23" name="Arc 22"/>
          <p:cNvSpPr/>
          <p:nvPr>
            <p:custDataLst>
              <p:tags r:id="rId16"/>
            </p:custDataLst>
          </p:nvPr>
        </p:nvSpPr>
        <p:spPr bwMode="gray">
          <a:xfrm>
            <a:off x="5236580" y="2550177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24" name="Ellipse 23"/>
          <p:cNvSpPr/>
          <p:nvPr>
            <p:custDataLst>
              <p:tags r:id="rId17"/>
            </p:custDataLst>
          </p:nvPr>
        </p:nvSpPr>
        <p:spPr bwMode="auto">
          <a:xfrm>
            <a:off x="5236580" y="2953402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25" name="Arc 24"/>
          <p:cNvSpPr/>
          <p:nvPr>
            <p:custDataLst>
              <p:tags r:id="rId18"/>
            </p:custDataLst>
          </p:nvPr>
        </p:nvSpPr>
        <p:spPr bwMode="gray">
          <a:xfrm>
            <a:off x="5236580" y="2953402"/>
            <a:ext cx="304800" cy="3048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26" name="Ellipse 25"/>
          <p:cNvSpPr/>
          <p:nvPr>
            <p:custDataLst>
              <p:tags r:id="rId19"/>
            </p:custDataLst>
          </p:nvPr>
        </p:nvSpPr>
        <p:spPr bwMode="auto">
          <a:xfrm>
            <a:off x="5236580" y="3383614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27" name="Arc 26"/>
          <p:cNvSpPr/>
          <p:nvPr>
            <p:custDataLst>
              <p:tags r:id="rId20"/>
            </p:custDataLst>
          </p:nvPr>
        </p:nvSpPr>
        <p:spPr bwMode="gray">
          <a:xfrm>
            <a:off x="5236580" y="3383614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28" name="Ellipse 27"/>
          <p:cNvSpPr/>
          <p:nvPr>
            <p:custDataLst>
              <p:tags r:id="rId21"/>
            </p:custDataLst>
          </p:nvPr>
        </p:nvSpPr>
        <p:spPr bwMode="auto">
          <a:xfrm>
            <a:off x="5236580" y="3764614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29" name="Arc 28"/>
          <p:cNvSpPr/>
          <p:nvPr>
            <p:custDataLst>
              <p:tags r:id="rId22"/>
            </p:custDataLst>
          </p:nvPr>
        </p:nvSpPr>
        <p:spPr bwMode="gray">
          <a:xfrm>
            <a:off x="5236580" y="3764614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30" name="Ellipse 29"/>
          <p:cNvSpPr/>
          <p:nvPr>
            <p:custDataLst>
              <p:tags r:id="rId23"/>
            </p:custDataLst>
          </p:nvPr>
        </p:nvSpPr>
        <p:spPr bwMode="auto">
          <a:xfrm>
            <a:off x="5236580" y="4191516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31" name="Arc 30"/>
          <p:cNvSpPr/>
          <p:nvPr>
            <p:custDataLst>
              <p:tags r:id="rId24"/>
            </p:custDataLst>
          </p:nvPr>
        </p:nvSpPr>
        <p:spPr bwMode="gray">
          <a:xfrm>
            <a:off x="5236580" y="4191516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32" name="Ellipse 31"/>
          <p:cNvSpPr/>
          <p:nvPr>
            <p:custDataLst>
              <p:tags r:id="rId25"/>
            </p:custDataLst>
          </p:nvPr>
        </p:nvSpPr>
        <p:spPr bwMode="auto">
          <a:xfrm>
            <a:off x="5236580" y="5395930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33" name="Arc 32"/>
          <p:cNvSpPr/>
          <p:nvPr>
            <p:custDataLst>
              <p:tags r:id="rId26"/>
            </p:custDataLst>
          </p:nvPr>
        </p:nvSpPr>
        <p:spPr bwMode="gray">
          <a:xfrm>
            <a:off x="5236580" y="5395930"/>
            <a:ext cx="304800" cy="3048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34" name="Ellipse 33"/>
          <p:cNvSpPr/>
          <p:nvPr>
            <p:custDataLst>
              <p:tags r:id="rId27"/>
            </p:custDataLst>
          </p:nvPr>
        </p:nvSpPr>
        <p:spPr bwMode="auto">
          <a:xfrm>
            <a:off x="5236580" y="5011755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35" name="Arc 34"/>
          <p:cNvSpPr/>
          <p:nvPr>
            <p:custDataLst>
              <p:tags r:id="rId28"/>
            </p:custDataLst>
          </p:nvPr>
        </p:nvSpPr>
        <p:spPr bwMode="gray">
          <a:xfrm>
            <a:off x="5236580" y="5011755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36" name="Ellipse 35"/>
          <p:cNvSpPr/>
          <p:nvPr>
            <p:custDataLst>
              <p:tags r:id="rId29"/>
            </p:custDataLst>
          </p:nvPr>
        </p:nvSpPr>
        <p:spPr bwMode="auto">
          <a:xfrm>
            <a:off x="5236580" y="4635518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37" name="Arc 36"/>
          <p:cNvSpPr/>
          <p:nvPr>
            <p:custDataLst>
              <p:tags r:id="rId30"/>
            </p:custDataLst>
          </p:nvPr>
        </p:nvSpPr>
        <p:spPr bwMode="gray">
          <a:xfrm>
            <a:off x="5236580" y="4635518"/>
            <a:ext cx="304800" cy="3048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38" name="Ellipse 37"/>
          <p:cNvSpPr/>
          <p:nvPr>
            <p:custDataLst>
              <p:tags r:id="rId31"/>
            </p:custDataLst>
          </p:nvPr>
        </p:nvSpPr>
        <p:spPr bwMode="auto">
          <a:xfrm>
            <a:off x="7287829" y="2022173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39" name="Arc 38"/>
          <p:cNvSpPr/>
          <p:nvPr>
            <p:custDataLst>
              <p:tags r:id="rId32"/>
            </p:custDataLst>
          </p:nvPr>
        </p:nvSpPr>
        <p:spPr bwMode="gray">
          <a:xfrm>
            <a:off x="7287829" y="2022173"/>
            <a:ext cx="304800" cy="3048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40" name="Ellipse 39"/>
          <p:cNvSpPr/>
          <p:nvPr>
            <p:custDataLst>
              <p:tags r:id="rId33"/>
            </p:custDataLst>
          </p:nvPr>
        </p:nvSpPr>
        <p:spPr bwMode="auto">
          <a:xfrm>
            <a:off x="7287829" y="2550177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41" name="Arc 40"/>
          <p:cNvSpPr/>
          <p:nvPr>
            <p:custDataLst>
              <p:tags r:id="rId34"/>
            </p:custDataLst>
          </p:nvPr>
        </p:nvSpPr>
        <p:spPr bwMode="gray">
          <a:xfrm>
            <a:off x="7287829" y="2550177"/>
            <a:ext cx="304800" cy="3048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42" name="Ellipse 41"/>
          <p:cNvSpPr/>
          <p:nvPr>
            <p:custDataLst>
              <p:tags r:id="rId35"/>
            </p:custDataLst>
          </p:nvPr>
        </p:nvSpPr>
        <p:spPr bwMode="auto">
          <a:xfrm>
            <a:off x="7287829" y="2953402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43" name="Arc 42"/>
          <p:cNvSpPr/>
          <p:nvPr>
            <p:custDataLst>
              <p:tags r:id="rId36"/>
            </p:custDataLst>
          </p:nvPr>
        </p:nvSpPr>
        <p:spPr bwMode="gray">
          <a:xfrm>
            <a:off x="7287829" y="2953402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44" name="Ellipse 43"/>
          <p:cNvSpPr/>
          <p:nvPr>
            <p:custDataLst>
              <p:tags r:id="rId37"/>
            </p:custDataLst>
          </p:nvPr>
        </p:nvSpPr>
        <p:spPr bwMode="auto">
          <a:xfrm>
            <a:off x="7287829" y="3383614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45" name="Arc 44"/>
          <p:cNvSpPr/>
          <p:nvPr>
            <p:custDataLst>
              <p:tags r:id="rId38"/>
            </p:custDataLst>
          </p:nvPr>
        </p:nvSpPr>
        <p:spPr bwMode="gray">
          <a:xfrm>
            <a:off x="7287829" y="3383614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46" name="Ellipse 45"/>
          <p:cNvSpPr/>
          <p:nvPr>
            <p:custDataLst>
              <p:tags r:id="rId39"/>
            </p:custDataLst>
          </p:nvPr>
        </p:nvSpPr>
        <p:spPr bwMode="auto">
          <a:xfrm>
            <a:off x="7287829" y="3764614"/>
            <a:ext cx="304800" cy="304800"/>
          </a:xfrm>
          <a:prstGeom prst="ellipse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47" name="Ellipse 46"/>
          <p:cNvSpPr/>
          <p:nvPr>
            <p:custDataLst>
              <p:tags r:id="rId40"/>
            </p:custDataLst>
          </p:nvPr>
        </p:nvSpPr>
        <p:spPr bwMode="auto">
          <a:xfrm>
            <a:off x="7287829" y="4191516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48" name="Arc 47"/>
          <p:cNvSpPr/>
          <p:nvPr>
            <p:custDataLst>
              <p:tags r:id="rId41"/>
            </p:custDataLst>
          </p:nvPr>
        </p:nvSpPr>
        <p:spPr bwMode="gray">
          <a:xfrm>
            <a:off x="7287829" y="4191516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49" name="Ellipse 48"/>
          <p:cNvSpPr/>
          <p:nvPr>
            <p:custDataLst>
              <p:tags r:id="rId42"/>
            </p:custDataLst>
          </p:nvPr>
        </p:nvSpPr>
        <p:spPr bwMode="auto">
          <a:xfrm>
            <a:off x="7287829" y="5395930"/>
            <a:ext cx="304800" cy="304800"/>
          </a:xfrm>
          <a:prstGeom prst="ellipse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50" name="Ellipse 49"/>
          <p:cNvSpPr/>
          <p:nvPr>
            <p:custDataLst>
              <p:tags r:id="rId43"/>
            </p:custDataLst>
          </p:nvPr>
        </p:nvSpPr>
        <p:spPr bwMode="auto">
          <a:xfrm>
            <a:off x="7287829" y="5011755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51" name="Ellipse 50"/>
          <p:cNvSpPr/>
          <p:nvPr>
            <p:custDataLst>
              <p:tags r:id="rId44"/>
            </p:custDataLst>
          </p:nvPr>
        </p:nvSpPr>
        <p:spPr bwMode="auto">
          <a:xfrm>
            <a:off x="7287829" y="4635518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52" name="Arc 51"/>
          <p:cNvSpPr/>
          <p:nvPr>
            <p:custDataLst>
              <p:tags r:id="rId45"/>
            </p:custDataLst>
          </p:nvPr>
        </p:nvSpPr>
        <p:spPr bwMode="gray">
          <a:xfrm>
            <a:off x="7287829" y="4635518"/>
            <a:ext cx="304800" cy="3048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53" name="Ellipse 52"/>
          <p:cNvSpPr/>
          <p:nvPr>
            <p:custDataLst>
              <p:tags r:id="rId46"/>
            </p:custDataLst>
          </p:nvPr>
        </p:nvSpPr>
        <p:spPr bwMode="auto">
          <a:xfrm>
            <a:off x="6220696" y="2022173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54" name="Arc 53"/>
          <p:cNvSpPr/>
          <p:nvPr>
            <p:custDataLst>
              <p:tags r:id="rId47"/>
            </p:custDataLst>
          </p:nvPr>
        </p:nvSpPr>
        <p:spPr bwMode="gray">
          <a:xfrm>
            <a:off x="6220696" y="2022173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55" name="Ellipse 54"/>
          <p:cNvSpPr/>
          <p:nvPr>
            <p:custDataLst>
              <p:tags r:id="rId48"/>
            </p:custDataLst>
          </p:nvPr>
        </p:nvSpPr>
        <p:spPr bwMode="auto">
          <a:xfrm>
            <a:off x="6220696" y="2550177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56" name="Arc 55"/>
          <p:cNvSpPr/>
          <p:nvPr>
            <p:custDataLst>
              <p:tags r:id="rId49"/>
            </p:custDataLst>
          </p:nvPr>
        </p:nvSpPr>
        <p:spPr bwMode="gray">
          <a:xfrm>
            <a:off x="6220696" y="2550177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57" name="Ellipse 56"/>
          <p:cNvSpPr/>
          <p:nvPr>
            <p:custDataLst>
              <p:tags r:id="rId50"/>
            </p:custDataLst>
          </p:nvPr>
        </p:nvSpPr>
        <p:spPr bwMode="auto">
          <a:xfrm>
            <a:off x="8302296" y="3370551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58" name="Arc 57"/>
          <p:cNvSpPr/>
          <p:nvPr>
            <p:custDataLst>
              <p:tags r:id="rId51"/>
            </p:custDataLst>
          </p:nvPr>
        </p:nvSpPr>
        <p:spPr bwMode="gray">
          <a:xfrm>
            <a:off x="8302296" y="3370551"/>
            <a:ext cx="304800" cy="3048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59" name="Ellipse 58"/>
          <p:cNvSpPr/>
          <p:nvPr>
            <p:custDataLst>
              <p:tags r:id="rId52"/>
            </p:custDataLst>
          </p:nvPr>
        </p:nvSpPr>
        <p:spPr bwMode="auto">
          <a:xfrm>
            <a:off x="6220696" y="3383614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60" name="Arc 59"/>
          <p:cNvSpPr/>
          <p:nvPr>
            <p:custDataLst>
              <p:tags r:id="rId53"/>
            </p:custDataLst>
          </p:nvPr>
        </p:nvSpPr>
        <p:spPr bwMode="gray">
          <a:xfrm>
            <a:off x="6220696" y="3383614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61" name="Ellipse 60"/>
          <p:cNvSpPr/>
          <p:nvPr>
            <p:custDataLst>
              <p:tags r:id="rId54"/>
            </p:custDataLst>
          </p:nvPr>
        </p:nvSpPr>
        <p:spPr bwMode="auto">
          <a:xfrm>
            <a:off x="6220696" y="3764614"/>
            <a:ext cx="304800" cy="304800"/>
          </a:xfrm>
          <a:prstGeom prst="ellipse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62" name="Ellipse 61"/>
          <p:cNvSpPr/>
          <p:nvPr>
            <p:custDataLst>
              <p:tags r:id="rId55"/>
            </p:custDataLst>
          </p:nvPr>
        </p:nvSpPr>
        <p:spPr bwMode="auto">
          <a:xfrm>
            <a:off x="6220696" y="4191516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63" name="Arc 62"/>
          <p:cNvSpPr/>
          <p:nvPr>
            <p:custDataLst>
              <p:tags r:id="rId56"/>
            </p:custDataLst>
          </p:nvPr>
        </p:nvSpPr>
        <p:spPr bwMode="gray">
          <a:xfrm>
            <a:off x="6220696" y="4191516"/>
            <a:ext cx="304800" cy="3048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64" name="Ellipse 63"/>
          <p:cNvSpPr/>
          <p:nvPr>
            <p:custDataLst>
              <p:tags r:id="rId57"/>
            </p:custDataLst>
          </p:nvPr>
        </p:nvSpPr>
        <p:spPr bwMode="auto">
          <a:xfrm>
            <a:off x="6220696" y="5395930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65" name="Arc 64"/>
          <p:cNvSpPr/>
          <p:nvPr>
            <p:custDataLst>
              <p:tags r:id="rId58"/>
            </p:custDataLst>
          </p:nvPr>
        </p:nvSpPr>
        <p:spPr bwMode="gray">
          <a:xfrm>
            <a:off x="6220696" y="5395930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66" name="Ellipse 65"/>
          <p:cNvSpPr/>
          <p:nvPr>
            <p:custDataLst>
              <p:tags r:id="rId59"/>
            </p:custDataLst>
          </p:nvPr>
        </p:nvSpPr>
        <p:spPr bwMode="auto">
          <a:xfrm>
            <a:off x="6220696" y="5011755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67" name="Arc 66"/>
          <p:cNvSpPr/>
          <p:nvPr>
            <p:custDataLst>
              <p:tags r:id="rId60"/>
            </p:custDataLst>
          </p:nvPr>
        </p:nvSpPr>
        <p:spPr bwMode="gray">
          <a:xfrm>
            <a:off x="6220696" y="5011755"/>
            <a:ext cx="304800" cy="3048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68" name="Ellipse 67"/>
          <p:cNvSpPr/>
          <p:nvPr>
            <p:custDataLst>
              <p:tags r:id="rId61"/>
            </p:custDataLst>
          </p:nvPr>
        </p:nvSpPr>
        <p:spPr bwMode="auto">
          <a:xfrm>
            <a:off x="6220696" y="4635518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69" name="Arc 68"/>
          <p:cNvSpPr/>
          <p:nvPr>
            <p:custDataLst>
              <p:tags r:id="rId62"/>
            </p:custDataLst>
          </p:nvPr>
        </p:nvSpPr>
        <p:spPr bwMode="gray">
          <a:xfrm>
            <a:off x="6220696" y="4635518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70" name="Ellipse 69"/>
          <p:cNvSpPr/>
          <p:nvPr>
            <p:custDataLst>
              <p:tags r:id="rId63"/>
            </p:custDataLst>
          </p:nvPr>
        </p:nvSpPr>
        <p:spPr bwMode="auto">
          <a:xfrm>
            <a:off x="3205976" y="2022173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71" name="Arc 70"/>
          <p:cNvSpPr/>
          <p:nvPr>
            <p:custDataLst>
              <p:tags r:id="rId64"/>
            </p:custDataLst>
          </p:nvPr>
        </p:nvSpPr>
        <p:spPr bwMode="gray">
          <a:xfrm>
            <a:off x="3205976" y="2022173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72" name="Ellipse 71"/>
          <p:cNvSpPr/>
          <p:nvPr>
            <p:custDataLst>
              <p:tags r:id="rId65"/>
            </p:custDataLst>
          </p:nvPr>
        </p:nvSpPr>
        <p:spPr bwMode="auto">
          <a:xfrm>
            <a:off x="3205976" y="2550177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73" name="Arc 72"/>
          <p:cNvSpPr/>
          <p:nvPr>
            <p:custDataLst>
              <p:tags r:id="rId66"/>
            </p:custDataLst>
          </p:nvPr>
        </p:nvSpPr>
        <p:spPr bwMode="gray">
          <a:xfrm>
            <a:off x="3205976" y="2550177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74" name="Ellipse 73"/>
          <p:cNvSpPr/>
          <p:nvPr>
            <p:custDataLst>
              <p:tags r:id="rId67"/>
            </p:custDataLst>
          </p:nvPr>
        </p:nvSpPr>
        <p:spPr bwMode="auto">
          <a:xfrm>
            <a:off x="3205976" y="2953402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75" name="Arc 74"/>
          <p:cNvSpPr/>
          <p:nvPr>
            <p:custDataLst>
              <p:tags r:id="rId68"/>
            </p:custDataLst>
          </p:nvPr>
        </p:nvSpPr>
        <p:spPr bwMode="gray">
          <a:xfrm>
            <a:off x="3205976" y="2953402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76" name="Ellipse 75"/>
          <p:cNvSpPr/>
          <p:nvPr>
            <p:custDataLst>
              <p:tags r:id="rId69"/>
            </p:custDataLst>
          </p:nvPr>
        </p:nvSpPr>
        <p:spPr bwMode="auto">
          <a:xfrm>
            <a:off x="3205976" y="3383614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77" name="Arc 76"/>
          <p:cNvSpPr/>
          <p:nvPr>
            <p:custDataLst>
              <p:tags r:id="rId70"/>
            </p:custDataLst>
          </p:nvPr>
        </p:nvSpPr>
        <p:spPr bwMode="gray">
          <a:xfrm>
            <a:off x="3205976" y="3383614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78" name="Ellipse 77"/>
          <p:cNvSpPr/>
          <p:nvPr>
            <p:custDataLst>
              <p:tags r:id="rId71"/>
            </p:custDataLst>
          </p:nvPr>
        </p:nvSpPr>
        <p:spPr bwMode="auto">
          <a:xfrm>
            <a:off x="3205976" y="3764614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79" name="Arc 78"/>
          <p:cNvSpPr/>
          <p:nvPr>
            <p:custDataLst>
              <p:tags r:id="rId72"/>
            </p:custDataLst>
          </p:nvPr>
        </p:nvSpPr>
        <p:spPr bwMode="gray">
          <a:xfrm>
            <a:off x="3205976" y="3764614"/>
            <a:ext cx="304800" cy="3048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80" name="Ellipse 79"/>
          <p:cNvSpPr/>
          <p:nvPr>
            <p:custDataLst>
              <p:tags r:id="rId73"/>
            </p:custDataLst>
          </p:nvPr>
        </p:nvSpPr>
        <p:spPr bwMode="auto">
          <a:xfrm>
            <a:off x="3205976" y="4191516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81" name="Arc 80"/>
          <p:cNvSpPr/>
          <p:nvPr>
            <p:custDataLst>
              <p:tags r:id="rId74"/>
            </p:custDataLst>
          </p:nvPr>
        </p:nvSpPr>
        <p:spPr bwMode="gray">
          <a:xfrm>
            <a:off x="3205976" y="4191516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82" name="Ellipse 81"/>
          <p:cNvSpPr/>
          <p:nvPr>
            <p:custDataLst>
              <p:tags r:id="rId75"/>
            </p:custDataLst>
          </p:nvPr>
        </p:nvSpPr>
        <p:spPr bwMode="auto">
          <a:xfrm>
            <a:off x="3205976" y="5395930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83" name="Arc 82"/>
          <p:cNvSpPr/>
          <p:nvPr>
            <p:custDataLst>
              <p:tags r:id="rId76"/>
            </p:custDataLst>
          </p:nvPr>
        </p:nvSpPr>
        <p:spPr bwMode="gray">
          <a:xfrm>
            <a:off x="3205976" y="5395930"/>
            <a:ext cx="304800" cy="3048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84" name="Ellipse 83"/>
          <p:cNvSpPr/>
          <p:nvPr>
            <p:custDataLst>
              <p:tags r:id="rId77"/>
            </p:custDataLst>
          </p:nvPr>
        </p:nvSpPr>
        <p:spPr bwMode="auto">
          <a:xfrm>
            <a:off x="3205976" y="5011755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85" name="Arc 84"/>
          <p:cNvSpPr/>
          <p:nvPr>
            <p:custDataLst>
              <p:tags r:id="rId78"/>
            </p:custDataLst>
          </p:nvPr>
        </p:nvSpPr>
        <p:spPr bwMode="gray">
          <a:xfrm>
            <a:off x="3205976" y="5011755"/>
            <a:ext cx="304800" cy="3048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86" name="Ellipse 85"/>
          <p:cNvSpPr/>
          <p:nvPr>
            <p:custDataLst>
              <p:tags r:id="rId79"/>
            </p:custDataLst>
          </p:nvPr>
        </p:nvSpPr>
        <p:spPr bwMode="auto">
          <a:xfrm>
            <a:off x="3205976" y="4635518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87" name="Arc 86"/>
          <p:cNvSpPr/>
          <p:nvPr>
            <p:custDataLst>
              <p:tags r:id="rId80"/>
            </p:custDataLst>
          </p:nvPr>
        </p:nvSpPr>
        <p:spPr bwMode="gray">
          <a:xfrm>
            <a:off x="3205976" y="4635518"/>
            <a:ext cx="304800" cy="3048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grpSp>
        <p:nvGrpSpPr>
          <p:cNvPr id="117" name="Groupe 116"/>
          <p:cNvGrpSpPr/>
          <p:nvPr/>
        </p:nvGrpSpPr>
        <p:grpSpPr>
          <a:xfrm>
            <a:off x="3634308" y="6142174"/>
            <a:ext cx="4660017" cy="369332"/>
            <a:chOff x="2446714" y="5808196"/>
            <a:chExt cx="4660017" cy="369332"/>
          </a:xfrm>
        </p:grpSpPr>
        <p:sp>
          <p:nvSpPr>
            <p:cNvPr id="106" name="TextBox 3"/>
            <p:cNvSpPr txBox="1"/>
            <p:nvPr>
              <p:custDataLst>
                <p:tags r:id="rId132"/>
              </p:custDataLst>
            </p:nvPr>
          </p:nvSpPr>
          <p:spPr>
            <a:xfrm>
              <a:off x="2446714" y="5894336"/>
              <a:ext cx="1185305" cy="252118"/>
            </a:xfrm>
            <a:prstGeom prst="rect">
              <a:avLst/>
            </a:prstGeom>
            <a:noFill/>
          </p:spPr>
          <p:txBody>
            <a:bodyPr wrap="square" lIns="82040" tIns="41020" rIns="82040" bIns="41020" rtlCol="0">
              <a:spAutoFit/>
            </a:bodyPr>
            <a:lstStyle/>
            <a:p>
              <a:pPr algn="ctr"/>
              <a:r>
                <a:rPr lang="en-GB" sz="1100" dirty="0"/>
                <a:t>Distinctive</a:t>
              </a:r>
            </a:p>
          </p:txBody>
        </p:sp>
        <p:sp>
          <p:nvSpPr>
            <p:cNvPr id="107" name="Ellipse 106"/>
            <p:cNvSpPr/>
            <p:nvPr>
              <p:custDataLst>
                <p:tags r:id="rId133"/>
              </p:custDataLst>
            </p:nvPr>
          </p:nvSpPr>
          <p:spPr bwMode="auto">
            <a:xfrm>
              <a:off x="2528888" y="5916845"/>
              <a:ext cx="180975" cy="180975"/>
            </a:xfrm>
            <a:prstGeom prst="ellipse">
              <a:avLst/>
            </a:prstGeom>
            <a:solidFill>
              <a:srgbClr val="8080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Verdana" pitchFamily="34" charset="0"/>
              </a:endParaRPr>
            </a:p>
          </p:txBody>
        </p:sp>
        <p:sp>
          <p:nvSpPr>
            <p:cNvPr id="108" name="Ellipse 107"/>
            <p:cNvSpPr/>
            <p:nvPr>
              <p:custDataLst>
                <p:tags r:id="rId134"/>
              </p:custDataLst>
            </p:nvPr>
          </p:nvSpPr>
          <p:spPr bwMode="auto">
            <a:xfrm>
              <a:off x="3571875" y="5916845"/>
              <a:ext cx="180975" cy="18097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Verdana" pitchFamily="34" charset="0"/>
              </a:endParaRPr>
            </a:p>
          </p:txBody>
        </p:sp>
        <p:sp>
          <p:nvSpPr>
            <p:cNvPr id="109" name="Arc 108"/>
            <p:cNvSpPr/>
            <p:nvPr>
              <p:custDataLst>
                <p:tags r:id="rId135"/>
              </p:custDataLst>
            </p:nvPr>
          </p:nvSpPr>
          <p:spPr bwMode="gray">
            <a:xfrm>
              <a:off x="3571876" y="5916845"/>
              <a:ext cx="180973" cy="180973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rgbClr val="8080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Verdana" pitchFamily="34" charset="0"/>
              </a:endParaRPr>
            </a:p>
          </p:txBody>
        </p:sp>
        <p:sp>
          <p:nvSpPr>
            <p:cNvPr id="110" name="Ellipse 109"/>
            <p:cNvSpPr/>
            <p:nvPr>
              <p:custDataLst>
                <p:tags r:id="rId136"/>
              </p:custDataLst>
            </p:nvPr>
          </p:nvSpPr>
          <p:spPr bwMode="auto">
            <a:xfrm>
              <a:off x="4508500" y="5916845"/>
              <a:ext cx="180975" cy="18097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Verdana" pitchFamily="34" charset="0"/>
              </a:endParaRPr>
            </a:p>
          </p:txBody>
        </p:sp>
        <p:sp>
          <p:nvSpPr>
            <p:cNvPr id="111" name="Arc 110"/>
            <p:cNvSpPr/>
            <p:nvPr>
              <p:custDataLst>
                <p:tags r:id="rId137"/>
              </p:custDataLst>
            </p:nvPr>
          </p:nvSpPr>
          <p:spPr bwMode="gray">
            <a:xfrm>
              <a:off x="4508501" y="5916845"/>
              <a:ext cx="180973" cy="180973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rgbClr val="8080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Verdana" pitchFamily="34" charset="0"/>
              </a:endParaRPr>
            </a:p>
          </p:txBody>
        </p:sp>
        <p:sp>
          <p:nvSpPr>
            <p:cNvPr id="112" name="Ellipse 111"/>
            <p:cNvSpPr/>
            <p:nvPr>
              <p:custDataLst>
                <p:tags r:id="rId138"/>
              </p:custDataLst>
            </p:nvPr>
          </p:nvSpPr>
          <p:spPr bwMode="auto">
            <a:xfrm>
              <a:off x="5386388" y="5916845"/>
              <a:ext cx="180975" cy="18097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Verdana" pitchFamily="34" charset="0"/>
              </a:endParaRPr>
            </a:p>
          </p:txBody>
        </p:sp>
        <p:sp>
          <p:nvSpPr>
            <p:cNvPr id="113" name="Arc 112"/>
            <p:cNvSpPr/>
            <p:nvPr>
              <p:custDataLst>
                <p:tags r:id="rId139"/>
              </p:custDataLst>
            </p:nvPr>
          </p:nvSpPr>
          <p:spPr bwMode="gray">
            <a:xfrm>
              <a:off x="5386389" y="5916845"/>
              <a:ext cx="180973" cy="180973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8080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Verdana" pitchFamily="34" charset="0"/>
              </a:endParaRPr>
            </a:p>
          </p:txBody>
        </p:sp>
        <p:sp>
          <p:nvSpPr>
            <p:cNvPr id="114" name="Ellipse 113"/>
            <p:cNvSpPr/>
            <p:nvPr>
              <p:custDataLst>
                <p:tags r:id="rId140"/>
              </p:custDataLst>
            </p:nvPr>
          </p:nvSpPr>
          <p:spPr bwMode="auto">
            <a:xfrm>
              <a:off x="6165850" y="5916845"/>
              <a:ext cx="180975" cy="18097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Verdana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732017" y="5889590"/>
              <a:ext cx="671979" cy="261610"/>
            </a:xfrm>
            <a:prstGeom prst="rect">
              <a:avLst/>
            </a:prstGeom>
            <a:noFill/>
          </p:spPr>
          <p:txBody>
            <a:bodyPr wrap="square" lIns="82040" tIns="41020" rIns="82040" bIns="41020" rtlCol="0">
              <a:spAutoFit/>
            </a:bodyPr>
            <a:lstStyle/>
            <a:p>
              <a:pPr algn="ctr"/>
              <a:r>
                <a:rPr lang="en-GB" sz="1100" dirty="0"/>
                <a:t>Superior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4675153" y="5889589"/>
              <a:ext cx="654345" cy="261610"/>
            </a:xfrm>
            <a:prstGeom prst="rect">
              <a:avLst/>
            </a:prstGeom>
            <a:noFill/>
          </p:spPr>
          <p:txBody>
            <a:bodyPr wrap="square" lIns="82040" tIns="41020" rIns="82040" bIns="41020" rtlCol="0">
              <a:spAutoFit/>
            </a:bodyPr>
            <a:lstStyle/>
            <a:p>
              <a:pPr algn="ctr"/>
              <a:r>
                <a:rPr lang="en-GB" sz="1100" dirty="0"/>
                <a:t>Average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522097" y="5901246"/>
              <a:ext cx="644728" cy="261610"/>
            </a:xfrm>
            <a:prstGeom prst="rect">
              <a:avLst/>
            </a:prstGeom>
            <a:noFill/>
          </p:spPr>
          <p:txBody>
            <a:bodyPr wrap="square" lIns="82040" tIns="41020" rIns="82040" bIns="41020" rtlCol="0">
              <a:spAutoFit/>
            </a:bodyPr>
            <a:lstStyle/>
            <a:p>
              <a:pPr algn="ctr"/>
              <a:r>
                <a:rPr lang="en-GB" sz="1100" dirty="0"/>
                <a:t> Inferior</a:t>
              </a:r>
              <a:endParaRPr lang="en-US" sz="1100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333762" y="5808196"/>
              <a:ext cx="7729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100" dirty="0"/>
                <a:t>Remedial</a:t>
              </a:r>
              <a:r>
                <a:rPr lang="en-GB" dirty="0"/>
                <a:t> </a:t>
              </a:r>
              <a:endParaRPr lang="en-US" dirty="0"/>
            </a:p>
          </p:txBody>
        </p:sp>
      </p:grpSp>
      <p:sp>
        <p:nvSpPr>
          <p:cNvPr id="100" name="Ellipse 99"/>
          <p:cNvSpPr/>
          <p:nvPr>
            <p:custDataLst>
              <p:tags r:id="rId81"/>
            </p:custDataLst>
          </p:nvPr>
        </p:nvSpPr>
        <p:spPr bwMode="auto">
          <a:xfrm>
            <a:off x="8302387" y="2030880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01" name="Arc 100"/>
          <p:cNvSpPr/>
          <p:nvPr>
            <p:custDataLst>
              <p:tags r:id="rId82"/>
            </p:custDataLst>
          </p:nvPr>
        </p:nvSpPr>
        <p:spPr bwMode="gray">
          <a:xfrm>
            <a:off x="8302387" y="2030880"/>
            <a:ext cx="304800" cy="3048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02" name="Ellipse 101"/>
          <p:cNvSpPr/>
          <p:nvPr>
            <p:custDataLst>
              <p:tags r:id="rId83"/>
            </p:custDataLst>
          </p:nvPr>
        </p:nvSpPr>
        <p:spPr bwMode="auto">
          <a:xfrm>
            <a:off x="8302387" y="2556317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03" name="Arc 102"/>
          <p:cNvSpPr/>
          <p:nvPr>
            <p:custDataLst>
              <p:tags r:id="rId84"/>
            </p:custDataLst>
          </p:nvPr>
        </p:nvSpPr>
        <p:spPr bwMode="gray">
          <a:xfrm>
            <a:off x="8302387" y="2556317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20" name="Ellipse 119"/>
          <p:cNvSpPr/>
          <p:nvPr>
            <p:custDataLst>
              <p:tags r:id="rId85"/>
            </p:custDataLst>
          </p:nvPr>
        </p:nvSpPr>
        <p:spPr bwMode="auto">
          <a:xfrm>
            <a:off x="8302296" y="3764614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21" name="Arc 120"/>
          <p:cNvSpPr/>
          <p:nvPr>
            <p:custDataLst>
              <p:tags r:id="rId86"/>
            </p:custDataLst>
          </p:nvPr>
        </p:nvSpPr>
        <p:spPr bwMode="gray">
          <a:xfrm>
            <a:off x="8302296" y="3764614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22" name="Ellipse 121"/>
          <p:cNvSpPr/>
          <p:nvPr>
            <p:custDataLst>
              <p:tags r:id="rId87"/>
            </p:custDataLst>
          </p:nvPr>
        </p:nvSpPr>
        <p:spPr bwMode="auto">
          <a:xfrm>
            <a:off x="8302296" y="4200349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23" name="Arc 122"/>
          <p:cNvSpPr/>
          <p:nvPr>
            <p:custDataLst>
              <p:tags r:id="rId88"/>
            </p:custDataLst>
          </p:nvPr>
        </p:nvSpPr>
        <p:spPr bwMode="gray">
          <a:xfrm>
            <a:off x="8302296" y="4200349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24" name="Ellipse 123"/>
          <p:cNvSpPr/>
          <p:nvPr>
            <p:custDataLst>
              <p:tags r:id="rId89"/>
            </p:custDataLst>
          </p:nvPr>
        </p:nvSpPr>
        <p:spPr bwMode="auto">
          <a:xfrm>
            <a:off x="8307388" y="4615521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25" name="Arc 124"/>
          <p:cNvSpPr/>
          <p:nvPr>
            <p:custDataLst>
              <p:tags r:id="rId90"/>
            </p:custDataLst>
          </p:nvPr>
        </p:nvSpPr>
        <p:spPr bwMode="gray">
          <a:xfrm>
            <a:off x="8307388" y="4615521"/>
            <a:ext cx="304800" cy="3048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28" name="Ellipse 127"/>
          <p:cNvSpPr/>
          <p:nvPr>
            <p:custDataLst>
              <p:tags r:id="rId91"/>
            </p:custDataLst>
          </p:nvPr>
        </p:nvSpPr>
        <p:spPr bwMode="auto">
          <a:xfrm>
            <a:off x="8302296" y="5017895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29" name="Arc 128"/>
          <p:cNvSpPr/>
          <p:nvPr>
            <p:custDataLst>
              <p:tags r:id="rId92"/>
            </p:custDataLst>
          </p:nvPr>
        </p:nvSpPr>
        <p:spPr bwMode="gray">
          <a:xfrm>
            <a:off x="8302296" y="5017895"/>
            <a:ext cx="304800" cy="3048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30" name="Ellipse 129"/>
          <p:cNvSpPr/>
          <p:nvPr>
            <p:custDataLst>
              <p:tags r:id="rId93"/>
            </p:custDataLst>
          </p:nvPr>
        </p:nvSpPr>
        <p:spPr bwMode="auto">
          <a:xfrm>
            <a:off x="8302296" y="5395930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31" name="Arc 130"/>
          <p:cNvSpPr/>
          <p:nvPr>
            <p:custDataLst>
              <p:tags r:id="rId94"/>
            </p:custDataLst>
          </p:nvPr>
        </p:nvSpPr>
        <p:spPr bwMode="gray">
          <a:xfrm>
            <a:off x="8302296" y="5395930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34" name="Ellipse 133"/>
          <p:cNvSpPr/>
          <p:nvPr>
            <p:custDataLst>
              <p:tags r:id="rId95"/>
            </p:custDataLst>
          </p:nvPr>
        </p:nvSpPr>
        <p:spPr bwMode="auto">
          <a:xfrm>
            <a:off x="6220696" y="2951605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35" name="Arc 134"/>
          <p:cNvSpPr/>
          <p:nvPr>
            <p:custDataLst>
              <p:tags r:id="rId96"/>
            </p:custDataLst>
          </p:nvPr>
        </p:nvSpPr>
        <p:spPr bwMode="gray">
          <a:xfrm>
            <a:off x="6220696" y="2951605"/>
            <a:ext cx="304800" cy="3048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18" name="Ellipse 117"/>
          <p:cNvSpPr/>
          <p:nvPr>
            <p:custDataLst>
              <p:tags r:id="rId97"/>
            </p:custDataLst>
          </p:nvPr>
        </p:nvSpPr>
        <p:spPr bwMode="auto">
          <a:xfrm>
            <a:off x="9299174" y="2550177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19" name="Arc 118"/>
          <p:cNvSpPr/>
          <p:nvPr>
            <p:custDataLst>
              <p:tags r:id="rId98"/>
            </p:custDataLst>
          </p:nvPr>
        </p:nvSpPr>
        <p:spPr bwMode="gray">
          <a:xfrm>
            <a:off x="9299174" y="2550177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26" name="Ellipse 125"/>
          <p:cNvSpPr/>
          <p:nvPr>
            <p:custDataLst>
              <p:tags r:id="rId99"/>
            </p:custDataLst>
          </p:nvPr>
        </p:nvSpPr>
        <p:spPr bwMode="auto">
          <a:xfrm>
            <a:off x="9299174" y="2951605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27" name="Arc 126"/>
          <p:cNvSpPr/>
          <p:nvPr>
            <p:custDataLst>
              <p:tags r:id="rId100"/>
            </p:custDataLst>
          </p:nvPr>
        </p:nvSpPr>
        <p:spPr bwMode="gray">
          <a:xfrm>
            <a:off x="9299174" y="2951605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32" name="Ellipse 131"/>
          <p:cNvSpPr/>
          <p:nvPr>
            <p:custDataLst>
              <p:tags r:id="rId101"/>
            </p:custDataLst>
          </p:nvPr>
        </p:nvSpPr>
        <p:spPr bwMode="auto">
          <a:xfrm>
            <a:off x="9299174" y="3366530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33" name="Arc 132"/>
          <p:cNvSpPr/>
          <p:nvPr>
            <p:custDataLst>
              <p:tags r:id="rId102"/>
            </p:custDataLst>
          </p:nvPr>
        </p:nvSpPr>
        <p:spPr bwMode="gray">
          <a:xfrm>
            <a:off x="9299174" y="3366530"/>
            <a:ext cx="304800" cy="3048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36" name="Ellipse 135"/>
          <p:cNvSpPr/>
          <p:nvPr>
            <p:custDataLst>
              <p:tags r:id="rId103"/>
            </p:custDataLst>
          </p:nvPr>
        </p:nvSpPr>
        <p:spPr bwMode="auto">
          <a:xfrm>
            <a:off x="9299174" y="2022173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37" name="Arc 136"/>
          <p:cNvSpPr/>
          <p:nvPr>
            <p:custDataLst>
              <p:tags r:id="rId104"/>
            </p:custDataLst>
          </p:nvPr>
        </p:nvSpPr>
        <p:spPr bwMode="gray">
          <a:xfrm>
            <a:off x="9299174" y="2022173"/>
            <a:ext cx="304800" cy="3048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38" name="Ellipse 137"/>
          <p:cNvSpPr/>
          <p:nvPr>
            <p:custDataLst>
              <p:tags r:id="rId105"/>
            </p:custDataLst>
          </p:nvPr>
        </p:nvSpPr>
        <p:spPr bwMode="auto">
          <a:xfrm>
            <a:off x="9299174" y="4200349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39" name="Arc 138"/>
          <p:cNvSpPr/>
          <p:nvPr>
            <p:custDataLst>
              <p:tags r:id="rId106"/>
            </p:custDataLst>
          </p:nvPr>
        </p:nvSpPr>
        <p:spPr bwMode="gray">
          <a:xfrm>
            <a:off x="9299174" y="4200349"/>
            <a:ext cx="304800" cy="3048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40" name="Ellipse 139"/>
          <p:cNvSpPr/>
          <p:nvPr>
            <p:custDataLst>
              <p:tags r:id="rId107"/>
            </p:custDataLst>
          </p:nvPr>
        </p:nvSpPr>
        <p:spPr bwMode="auto">
          <a:xfrm>
            <a:off x="9295365" y="4635518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41" name="Arc 140"/>
          <p:cNvSpPr/>
          <p:nvPr>
            <p:custDataLst>
              <p:tags r:id="rId108"/>
            </p:custDataLst>
          </p:nvPr>
        </p:nvSpPr>
        <p:spPr bwMode="gray">
          <a:xfrm>
            <a:off x="9295365" y="4635518"/>
            <a:ext cx="304800" cy="3048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42" name="Ellipse 141"/>
          <p:cNvSpPr/>
          <p:nvPr>
            <p:custDataLst>
              <p:tags r:id="rId109"/>
            </p:custDataLst>
          </p:nvPr>
        </p:nvSpPr>
        <p:spPr bwMode="auto">
          <a:xfrm>
            <a:off x="9308019" y="5004802"/>
            <a:ext cx="304800" cy="304800"/>
          </a:xfrm>
          <a:prstGeom prst="ellipse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43" name="Ellipse 142"/>
          <p:cNvSpPr/>
          <p:nvPr>
            <p:custDataLst>
              <p:tags r:id="rId110"/>
            </p:custDataLst>
          </p:nvPr>
        </p:nvSpPr>
        <p:spPr bwMode="auto">
          <a:xfrm>
            <a:off x="9308019" y="5395930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44" name="Arc 143"/>
          <p:cNvSpPr/>
          <p:nvPr>
            <p:custDataLst>
              <p:tags r:id="rId111"/>
            </p:custDataLst>
          </p:nvPr>
        </p:nvSpPr>
        <p:spPr bwMode="gray">
          <a:xfrm>
            <a:off x="9308019" y="5395930"/>
            <a:ext cx="304800" cy="3048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45" name="Ellipse 144"/>
          <p:cNvSpPr/>
          <p:nvPr>
            <p:custDataLst>
              <p:tags r:id="rId112"/>
            </p:custDataLst>
          </p:nvPr>
        </p:nvSpPr>
        <p:spPr bwMode="auto">
          <a:xfrm>
            <a:off x="9308019" y="3764614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47" name="Ellipse 146"/>
          <p:cNvSpPr/>
          <p:nvPr>
            <p:custDataLst>
              <p:tags r:id="rId113"/>
            </p:custDataLst>
          </p:nvPr>
        </p:nvSpPr>
        <p:spPr bwMode="auto">
          <a:xfrm>
            <a:off x="8294325" y="2951605"/>
            <a:ext cx="304800" cy="304800"/>
          </a:xfrm>
          <a:prstGeom prst="ellipse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48" name="Ellipse 147"/>
          <p:cNvSpPr/>
          <p:nvPr>
            <p:custDataLst>
              <p:tags r:id="rId114"/>
            </p:custDataLst>
          </p:nvPr>
        </p:nvSpPr>
        <p:spPr bwMode="auto">
          <a:xfrm>
            <a:off x="4212030" y="2030880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49" name="Arc 148"/>
          <p:cNvSpPr/>
          <p:nvPr>
            <p:custDataLst>
              <p:tags r:id="rId115"/>
            </p:custDataLst>
          </p:nvPr>
        </p:nvSpPr>
        <p:spPr bwMode="gray">
          <a:xfrm>
            <a:off x="4212030" y="2030880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50" name="Ellipse 149"/>
          <p:cNvSpPr/>
          <p:nvPr>
            <p:custDataLst>
              <p:tags r:id="rId116"/>
            </p:custDataLst>
          </p:nvPr>
        </p:nvSpPr>
        <p:spPr bwMode="auto">
          <a:xfrm>
            <a:off x="4212030" y="2556317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51" name="Arc 150"/>
          <p:cNvSpPr/>
          <p:nvPr>
            <p:custDataLst>
              <p:tags r:id="rId117"/>
            </p:custDataLst>
          </p:nvPr>
        </p:nvSpPr>
        <p:spPr bwMode="gray">
          <a:xfrm>
            <a:off x="4212030" y="2556317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52" name="Ellipse 151"/>
          <p:cNvSpPr/>
          <p:nvPr>
            <p:custDataLst>
              <p:tags r:id="rId118"/>
            </p:custDataLst>
          </p:nvPr>
        </p:nvSpPr>
        <p:spPr bwMode="auto">
          <a:xfrm>
            <a:off x="4212030" y="2951605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53" name="Arc 152"/>
          <p:cNvSpPr/>
          <p:nvPr>
            <p:custDataLst>
              <p:tags r:id="rId119"/>
            </p:custDataLst>
          </p:nvPr>
        </p:nvSpPr>
        <p:spPr bwMode="gray">
          <a:xfrm>
            <a:off x="4212030" y="2951605"/>
            <a:ext cx="304800" cy="3048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54" name="Ellipse 153"/>
          <p:cNvSpPr/>
          <p:nvPr>
            <p:custDataLst>
              <p:tags r:id="rId120"/>
            </p:custDataLst>
          </p:nvPr>
        </p:nvSpPr>
        <p:spPr bwMode="auto">
          <a:xfrm>
            <a:off x="4212030" y="3366530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55" name="Arc 154"/>
          <p:cNvSpPr/>
          <p:nvPr>
            <p:custDataLst>
              <p:tags r:id="rId121"/>
            </p:custDataLst>
          </p:nvPr>
        </p:nvSpPr>
        <p:spPr bwMode="gray">
          <a:xfrm>
            <a:off x="4212030" y="3366530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56" name="Ellipse 155"/>
          <p:cNvSpPr/>
          <p:nvPr>
            <p:custDataLst>
              <p:tags r:id="rId122"/>
            </p:custDataLst>
          </p:nvPr>
        </p:nvSpPr>
        <p:spPr bwMode="auto">
          <a:xfrm>
            <a:off x="4228492" y="3764614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57" name="Arc 156"/>
          <p:cNvSpPr/>
          <p:nvPr>
            <p:custDataLst>
              <p:tags r:id="rId123"/>
            </p:custDataLst>
          </p:nvPr>
        </p:nvSpPr>
        <p:spPr bwMode="gray">
          <a:xfrm>
            <a:off x="4228492" y="3764614"/>
            <a:ext cx="304800" cy="304800"/>
          </a:xfrm>
          <a:prstGeom prst="arc">
            <a:avLst>
              <a:gd name="adj1" fmla="val 16200000"/>
              <a:gd name="adj2" fmla="val 108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58" name="Ellipse 157"/>
          <p:cNvSpPr/>
          <p:nvPr>
            <p:custDataLst>
              <p:tags r:id="rId124"/>
            </p:custDataLst>
          </p:nvPr>
        </p:nvSpPr>
        <p:spPr bwMode="auto">
          <a:xfrm>
            <a:off x="4228492" y="4203041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59" name="Arc 158"/>
          <p:cNvSpPr/>
          <p:nvPr>
            <p:custDataLst>
              <p:tags r:id="rId125"/>
            </p:custDataLst>
          </p:nvPr>
        </p:nvSpPr>
        <p:spPr bwMode="gray">
          <a:xfrm>
            <a:off x="4228492" y="4203041"/>
            <a:ext cx="304800" cy="3048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60" name="Ellipse 159"/>
          <p:cNvSpPr/>
          <p:nvPr>
            <p:custDataLst>
              <p:tags r:id="rId126"/>
            </p:custDataLst>
          </p:nvPr>
        </p:nvSpPr>
        <p:spPr bwMode="auto">
          <a:xfrm>
            <a:off x="4228492" y="4631153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61" name="Arc 160"/>
          <p:cNvSpPr/>
          <p:nvPr>
            <p:custDataLst>
              <p:tags r:id="rId127"/>
            </p:custDataLst>
          </p:nvPr>
        </p:nvSpPr>
        <p:spPr bwMode="gray">
          <a:xfrm>
            <a:off x="4228492" y="4631153"/>
            <a:ext cx="304800" cy="3048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62" name="Ellipse 161"/>
          <p:cNvSpPr/>
          <p:nvPr>
            <p:custDataLst>
              <p:tags r:id="rId128"/>
            </p:custDataLst>
          </p:nvPr>
        </p:nvSpPr>
        <p:spPr bwMode="auto">
          <a:xfrm>
            <a:off x="4231891" y="5004802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63" name="Arc 162"/>
          <p:cNvSpPr/>
          <p:nvPr>
            <p:custDataLst>
              <p:tags r:id="rId129"/>
            </p:custDataLst>
          </p:nvPr>
        </p:nvSpPr>
        <p:spPr bwMode="gray">
          <a:xfrm>
            <a:off x="4231891" y="5004802"/>
            <a:ext cx="304800" cy="304800"/>
          </a:xfrm>
          <a:prstGeom prst="arc">
            <a:avLst>
              <a:gd name="adj1" fmla="val 16200000"/>
              <a:gd name="adj2" fmla="val 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64" name="Ellipse 163"/>
          <p:cNvSpPr/>
          <p:nvPr>
            <p:custDataLst>
              <p:tags r:id="rId130"/>
            </p:custDataLst>
          </p:nvPr>
        </p:nvSpPr>
        <p:spPr bwMode="auto">
          <a:xfrm>
            <a:off x="4238156" y="5394115"/>
            <a:ext cx="3048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65" name="Arc 164"/>
          <p:cNvSpPr/>
          <p:nvPr>
            <p:custDataLst>
              <p:tags r:id="rId131"/>
            </p:custDataLst>
          </p:nvPr>
        </p:nvSpPr>
        <p:spPr bwMode="gray">
          <a:xfrm>
            <a:off x="4238156" y="5394115"/>
            <a:ext cx="304800" cy="304800"/>
          </a:xfrm>
          <a:prstGeom prst="arc">
            <a:avLst>
              <a:gd name="adj1" fmla="val 16200000"/>
              <a:gd name="adj2" fmla="val 5400000"/>
            </a:avLst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Verdana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 rot="16200000">
            <a:off x="2812509" y="4982135"/>
            <a:ext cx="1088761" cy="307777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pPr algn="ctr"/>
            <a:r>
              <a:rPr lang="en-GB" sz="1400" spc="300" dirty="0">
                <a:solidFill>
                  <a:srgbClr val="3A3B3E"/>
                </a:solidFill>
                <a:latin typeface="Avenir Black"/>
                <a:cs typeface="Avenir Black"/>
              </a:rPr>
              <a:t>Scoring</a:t>
            </a:r>
          </a:p>
        </p:txBody>
      </p:sp>
      <p:sp>
        <p:nvSpPr>
          <p:cNvPr id="167" name="Rectangle 166"/>
          <p:cNvSpPr/>
          <p:nvPr/>
        </p:nvSpPr>
        <p:spPr>
          <a:xfrm rot="16200000">
            <a:off x="6885441" y="4982134"/>
            <a:ext cx="1088761" cy="307777"/>
          </a:xfrm>
          <a:prstGeom prst="rect">
            <a:avLst/>
          </a:prstGeom>
          <a:solidFill>
            <a:srgbClr val="FFFF0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pPr algn="ctr"/>
            <a:r>
              <a:rPr lang="en-GB" sz="1400" spc="300" dirty="0">
                <a:solidFill>
                  <a:srgbClr val="3A3B3E"/>
                </a:solidFill>
                <a:latin typeface="Avenir Black"/>
                <a:cs typeface="Avenir Black"/>
              </a:rPr>
              <a:t>Scoring</a:t>
            </a:r>
          </a:p>
        </p:txBody>
      </p:sp>
      <p:sp>
        <p:nvSpPr>
          <p:cNvPr id="168" name="Rectangle 167"/>
          <p:cNvSpPr/>
          <p:nvPr/>
        </p:nvSpPr>
        <p:spPr>
          <a:xfrm rot="16200000">
            <a:off x="9463066" y="3098409"/>
            <a:ext cx="2531462" cy="307777"/>
          </a:xfrm>
          <a:prstGeom prst="rect">
            <a:avLst/>
          </a:prstGeom>
          <a:solidFill>
            <a:srgbClr val="FF000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pPr algn="ctr"/>
            <a:r>
              <a:rPr lang="en-GB" sz="1400" spc="300" dirty="0">
                <a:solidFill>
                  <a:srgbClr val="3A3B3E"/>
                </a:solidFill>
                <a:latin typeface="Avenir Black"/>
                <a:cs typeface="Avenir Black"/>
              </a:rPr>
              <a:t>Root cause analysis</a:t>
            </a:r>
          </a:p>
        </p:txBody>
      </p:sp>
      <p:sp>
        <p:nvSpPr>
          <p:cNvPr id="169" name="Rectangle 168"/>
          <p:cNvSpPr/>
          <p:nvPr/>
        </p:nvSpPr>
        <p:spPr>
          <a:xfrm rot="16200000">
            <a:off x="7170459" y="3098409"/>
            <a:ext cx="2555508" cy="307777"/>
          </a:xfrm>
          <a:prstGeom prst="rect">
            <a:avLst/>
          </a:prstGeom>
          <a:solidFill>
            <a:srgbClr val="FF000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pPr algn="ctr"/>
            <a:r>
              <a:rPr lang="en-GB" sz="1400" spc="300" dirty="0">
                <a:solidFill>
                  <a:srgbClr val="3A3B3E"/>
                </a:solidFill>
                <a:latin typeface="Avenir Black"/>
                <a:cs typeface="Avenir Black"/>
              </a:rPr>
              <a:t>Root cause analysis</a:t>
            </a:r>
          </a:p>
        </p:txBody>
      </p:sp>
      <p:sp>
        <p:nvSpPr>
          <p:cNvPr id="170" name="Rectangle 169"/>
          <p:cNvSpPr/>
          <p:nvPr/>
        </p:nvSpPr>
        <p:spPr>
          <a:xfrm rot="16200000">
            <a:off x="3609836" y="4063967"/>
            <a:ext cx="1515159" cy="307777"/>
          </a:xfrm>
          <a:prstGeom prst="rect">
            <a:avLst/>
          </a:prstGeom>
          <a:solidFill>
            <a:srgbClr val="3DB7E4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pPr algn="ctr"/>
            <a:r>
              <a:rPr lang="en-GB" sz="1400" spc="300" dirty="0">
                <a:solidFill>
                  <a:srgbClr val="3A3B3E"/>
                </a:solidFill>
                <a:latin typeface="Avenir Black"/>
                <a:cs typeface="Avenir Black"/>
              </a:rPr>
              <a:t>Classifying</a:t>
            </a:r>
          </a:p>
        </p:txBody>
      </p:sp>
      <p:sp>
        <p:nvSpPr>
          <p:cNvPr id="171" name="Rectangle 170"/>
          <p:cNvSpPr/>
          <p:nvPr/>
        </p:nvSpPr>
        <p:spPr>
          <a:xfrm rot="16200000">
            <a:off x="4317133" y="3110454"/>
            <a:ext cx="2531462" cy="307777"/>
          </a:xfrm>
          <a:prstGeom prst="rect">
            <a:avLst/>
          </a:prstGeom>
          <a:solidFill>
            <a:srgbClr val="FF000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pPr algn="ctr"/>
            <a:r>
              <a:rPr lang="en-GB" sz="1400" spc="300" dirty="0">
                <a:solidFill>
                  <a:srgbClr val="3A3B3E"/>
                </a:solidFill>
                <a:latin typeface="Avenir Black"/>
                <a:cs typeface="Avenir Black"/>
              </a:rPr>
              <a:t>Root cause analysis</a:t>
            </a:r>
          </a:p>
        </p:txBody>
      </p:sp>
      <p:sp>
        <p:nvSpPr>
          <p:cNvPr id="172" name="Rectangle 171"/>
          <p:cNvSpPr/>
          <p:nvPr/>
        </p:nvSpPr>
        <p:spPr>
          <a:xfrm rot="16200000">
            <a:off x="9630880" y="4053835"/>
            <a:ext cx="1515159" cy="307777"/>
          </a:xfrm>
          <a:prstGeom prst="rect">
            <a:avLst/>
          </a:prstGeom>
          <a:solidFill>
            <a:srgbClr val="3DB7E4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pPr algn="ctr"/>
            <a:r>
              <a:rPr lang="en-GB" sz="1400" spc="300" dirty="0">
                <a:solidFill>
                  <a:srgbClr val="3A3B3E"/>
                </a:solidFill>
                <a:latin typeface="Avenir Black"/>
                <a:cs typeface="Avenir Black"/>
              </a:rPr>
              <a:t>Classifying</a:t>
            </a:r>
          </a:p>
        </p:txBody>
      </p:sp>
      <p:sp>
        <p:nvSpPr>
          <p:cNvPr id="173" name="Rectangle 172"/>
          <p:cNvSpPr/>
          <p:nvPr/>
        </p:nvSpPr>
        <p:spPr>
          <a:xfrm rot="16200000">
            <a:off x="5092089" y="4249010"/>
            <a:ext cx="2585964" cy="307777"/>
          </a:xfrm>
          <a:prstGeom prst="rect">
            <a:avLst/>
          </a:prstGeom>
          <a:solidFill>
            <a:srgbClr val="7AB80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pPr algn="ctr"/>
            <a:r>
              <a:rPr lang="en-GB" sz="1400" spc="300" dirty="0">
                <a:solidFill>
                  <a:srgbClr val="3A3B3E"/>
                </a:solidFill>
                <a:latin typeface="Avenir Black"/>
                <a:cs typeface="Avenir Black"/>
              </a:rPr>
              <a:t>Feature recognition</a:t>
            </a:r>
          </a:p>
        </p:txBody>
      </p:sp>
      <p:sp>
        <p:nvSpPr>
          <p:cNvPr id="175" name="Rectangle 174"/>
          <p:cNvSpPr/>
          <p:nvPr/>
        </p:nvSpPr>
        <p:spPr>
          <a:xfrm rot="16200000">
            <a:off x="4476026" y="4053834"/>
            <a:ext cx="1515159" cy="307777"/>
          </a:xfrm>
          <a:prstGeom prst="rect">
            <a:avLst/>
          </a:prstGeom>
          <a:solidFill>
            <a:srgbClr val="3DB7E4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pPr algn="ctr"/>
            <a:r>
              <a:rPr lang="en-GB" sz="1400" spc="300" dirty="0">
                <a:solidFill>
                  <a:srgbClr val="3A3B3E"/>
                </a:solidFill>
                <a:latin typeface="Avenir Black"/>
                <a:cs typeface="Avenir Black"/>
              </a:rPr>
              <a:t>Classifying</a:t>
            </a:r>
          </a:p>
        </p:txBody>
      </p:sp>
      <p:sp>
        <p:nvSpPr>
          <p:cNvPr id="176" name="Rectangle 175"/>
          <p:cNvSpPr/>
          <p:nvPr/>
        </p:nvSpPr>
        <p:spPr>
          <a:xfrm rot="16200000">
            <a:off x="8713430" y="4019111"/>
            <a:ext cx="1515159" cy="307777"/>
          </a:xfrm>
          <a:prstGeom prst="rect">
            <a:avLst/>
          </a:prstGeom>
          <a:solidFill>
            <a:srgbClr val="3DB7E4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pPr algn="ctr"/>
            <a:r>
              <a:rPr lang="en-GB" sz="1400" spc="300" dirty="0">
                <a:solidFill>
                  <a:srgbClr val="3A3B3E"/>
                </a:solidFill>
                <a:latin typeface="Avenir Black"/>
                <a:cs typeface="Avenir Black"/>
              </a:rPr>
              <a:t>Classifying</a:t>
            </a:r>
          </a:p>
        </p:txBody>
      </p:sp>
      <p:sp>
        <p:nvSpPr>
          <p:cNvPr id="174" name="Espace réservé du texte 1">
            <a:extLst>
              <a:ext uri="{FF2B5EF4-FFF2-40B4-BE49-F238E27FC236}">
                <a16:creationId xmlns:a16="http://schemas.microsoft.com/office/drawing/2014/main" id="{6046F863-A8FC-B944-B73F-2419D6A1F1AB}"/>
              </a:ext>
            </a:extLst>
          </p:cNvPr>
          <p:cNvSpPr txBox="1">
            <a:spLocks/>
          </p:cNvSpPr>
          <p:nvPr/>
        </p:nvSpPr>
        <p:spPr>
          <a:xfrm>
            <a:off x="430742" y="356347"/>
            <a:ext cx="11330516" cy="508785"/>
          </a:xfrm>
          <a:prstGeom prst="rect">
            <a:avLst/>
          </a:prstGeom>
        </p:spPr>
        <p:txBody>
          <a:bodyPr vert="horz" lIns="91440" tIns="45720" rIns="3600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0" kern="12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>
                <a:solidFill>
                  <a:schemeClr val="tx1"/>
                </a:solidFill>
              </a:rPr>
              <a:t>Table de comparaison</a:t>
            </a:r>
          </a:p>
        </p:txBody>
      </p:sp>
    </p:spTree>
    <p:extLst>
      <p:ext uri="{BB962C8B-B14F-4D97-AF65-F5344CB8AC3E}">
        <p14:creationId xmlns:p14="http://schemas.microsoft.com/office/powerpoint/2010/main" val="296235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07E9A8-952B-9646-B4C5-3977EB67D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343545"/>
            <a:ext cx="6697382" cy="49348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800" dirty="0"/>
              <a:t> Remplacer les humains assurant des travaux à faible valeur ajoutée ?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 Remplacer les humains assurant des travaux à forte valeur ajoutée ?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 Déplacement de la valeur : révolution informatique, puis révolution numériques / AI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 Très volatile et transmissible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 AI contre AI – ex des nuages de drones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 Que </a:t>
            </a:r>
            <a:r>
              <a:rPr lang="fr-FR" sz="1800" dirty="0" err="1"/>
              <a:t>reste-t</a:t>
            </a:r>
            <a:r>
              <a:rPr lang="fr-FR" sz="1800" dirty="0"/>
              <a:t> il à l’homme ?</a:t>
            </a:r>
          </a:p>
          <a:p>
            <a:pPr lvl="1">
              <a:lnSpc>
                <a:spcPct val="150000"/>
              </a:lnSpc>
            </a:pPr>
            <a:r>
              <a:rPr lang="fr-FR" sz="1800" dirty="0"/>
              <a:t> AI forts en prédiction, et l’explication ?</a:t>
            </a:r>
          </a:p>
          <a:p>
            <a:pPr lvl="1">
              <a:lnSpc>
                <a:spcPct val="150000"/>
              </a:lnSpc>
            </a:pPr>
            <a:r>
              <a:rPr lang="fr-FR" sz="1800" dirty="0"/>
              <a:t> Intuition, imagination ?</a:t>
            </a:r>
          </a:p>
          <a:p>
            <a:pPr lvl="1">
              <a:lnSpc>
                <a:spcPct val="150000"/>
              </a:lnSpc>
            </a:pPr>
            <a:r>
              <a:rPr lang="fr-FR" sz="1800" dirty="0"/>
              <a:t> Limites morales et éthiques, culture</a:t>
            </a:r>
          </a:p>
          <a:p>
            <a:pPr marL="342900" indent="-342900"/>
            <a:endParaRPr lang="fr-FR" sz="1800" dirty="0"/>
          </a:p>
          <a:p>
            <a:pPr>
              <a:buNone/>
            </a:pPr>
            <a:endParaRPr lang="fr-FR" sz="18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010721D-5740-6C4C-B5B8-00BA195B12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6698FA56-8C5B-BB44-93EE-350533D4C2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423" y="404812"/>
            <a:ext cx="9866590" cy="650121"/>
          </a:xfrm>
          <a:prstGeom prst="rect">
            <a:avLst/>
          </a:prstGeom>
        </p:spPr>
        <p:txBody>
          <a:bodyPr vert="horz" lIns="91440" tIns="45720" rIns="3600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25000"/>
              <a:buFont typeface="Arial" pitchFamily="34" charset="0"/>
              <a:buNone/>
              <a:defRPr sz="1800" b="0" kern="12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>
                <a:solidFill>
                  <a:schemeClr val="tx1"/>
                </a:solidFill>
              </a:rPr>
              <a:t>Ethique et Impact social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A070CD7-9702-8842-96D8-BB680D5CB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85" y="2019207"/>
            <a:ext cx="4215936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09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ABF76EC-B15A-4A43-BE09-C55A19A70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3296" y="336176"/>
            <a:ext cx="10805329" cy="63360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3600" b="1" dirty="0"/>
              <a:t>Qu’est ce que le Machine Learning</a:t>
            </a:r>
            <a:endParaRPr lang="en-FR" sz="3600" dirty="0"/>
          </a:p>
          <a:p>
            <a:pPr algn="l">
              <a:spcBef>
                <a:spcPts val="0"/>
              </a:spcBef>
            </a:pPr>
            <a:endParaRPr lang="en-GB" sz="1200" dirty="0"/>
          </a:p>
          <a:p>
            <a:pPr algn="l">
              <a:spcBef>
                <a:spcPts val="0"/>
              </a:spcBef>
            </a:pPr>
            <a:r>
              <a:rPr lang="en-GB" sz="1600" dirty="0" err="1"/>
              <a:t>L'apprentissage</a:t>
            </a:r>
            <a:r>
              <a:rPr lang="en-GB" sz="1600" dirty="0"/>
              <a:t> </a:t>
            </a:r>
            <a:r>
              <a:rPr lang="en-GB" sz="1600" dirty="0" err="1"/>
              <a:t>automatique</a:t>
            </a:r>
            <a:r>
              <a:rPr lang="en-GB" sz="1600" dirty="0"/>
              <a:t> (</a:t>
            </a:r>
            <a:r>
              <a:rPr lang="en-GB" sz="1600" dirty="0" err="1"/>
              <a:t>en</a:t>
            </a:r>
            <a:r>
              <a:rPr lang="en-GB" sz="1600" dirty="0"/>
              <a:t> </a:t>
            </a:r>
            <a:r>
              <a:rPr lang="en-GB" sz="1600" dirty="0" err="1"/>
              <a:t>anglais</a:t>
            </a:r>
            <a:r>
              <a:rPr lang="en-GB" sz="1600" dirty="0"/>
              <a:t> : machine learning, </a:t>
            </a:r>
            <a:r>
              <a:rPr lang="en-GB" sz="1600" dirty="0" err="1"/>
              <a:t>litt</a:t>
            </a:r>
            <a:r>
              <a:rPr lang="en-GB" sz="1600" dirty="0"/>
              <a:t>. « </a:t>
            </a:r>
            <a:r>
              <a:rPr lang="en-GB" sz="1600" dirty="0" err="1"/>
              <a:t>apprentissage</a:t>
            </a:r>
            <a:r>
              <a:rPr lang="en-GB" sz="1600" dirty="0"/>
              <a:t> machine »), </a:t>
            </a:r>
            <a:r>
              <a:rPr lang="en-GB" sz="1600" dirty="0" err="1"/>
              <a:t>apprentissage</a:t>
            </a:r>
            <a:r>
              <a:rPr lang="en-GB" sz="1600" dirty="0"/>
              <a:t> </a:t>
            </a:r>
            <a:r>
              <a:rPr lang="en-GB" sz="1600" dirty="0" err="1"/>
              <a:t>artificiel</a:t>
            </a:r>
            <a:r>
              <a:rPr lang="en-GB" sz="1600" dirty="0"/>
              <a:t> </a:t>
            </a:r>
            <a:r>
              <a:rPr lang="en-GB" sz="1600" dirty="0" err="1"/>
              <a:t>ou</a:t>
            </a:r>
            <a:r>
              <a:rPr lang="en-GB" sz="1600" dirty="0"/>
              <a:t> </a:t>
            </a:r>
            <a:r>
              <a:rPr lang="en-GB" sz="1600" dirty="0" err="1"/>
              <a:t>apprentissage</a:t>
            </a:r>
            <a:r>
              <a:rPr lang="en-GB" sz="1600" dirty="0"/>
              <a:t> </a:t>
            </a:r>
            <a:r>
              <a:rPr lang="en-GB" sz="1600" dirty="0" err="1"/>
              <a:t>statistique</a:t>
            </a:r>
            <a:r>
              <a:rPr lang="en-GB" sz="1600" dirty="0"/>
              <a:t> </a:t>
            </a:r>
            <a:r>
              <a:rPr lang="en-GB" sz="1600" dirty="0" err="1"/>
              <a:t>est</a:t>
            </a:r>
            <a:r>
              <a:rPr lang="en-GB" sz="1600" dirty="0"/>
              <a:t> un champ </a:t>
            </a:r>
            <a:r>
              <a:rPr lang="en-GB" sz="1600" dirty="0" err="1"/>
              <a:t>d'étude</a:t>
            </a:r>
            <a:r>
              <a:rPr lang="en-GB" sz="1600" dirty="0"/>
              <a:t> de </a:t>
            </a:r>
            <a:r>
              <a:rPr lang="en-GB" sz="1600" dirty="0" err="1"/>
              <a:t>l'intelligence</a:t>
            </a:r>
            <a:r>
              <a:rPr lang="en-GB" sz="1600" dirty="0"/>
              <a:t> </a:t>
            </a:r>
            <a:r>
              <a:rPr lang="en-GB" sz="1600" dirty="0" err="1"/>
              <a:t>artificielle</a:t>
            </a:r>
            <a:r>
              <a:rPr lang="en-GB" sz="1600" dirty="0"/>
              <a:t> qui se </a:t>
            </a:r>
            <a:r>
              <a:rPr lang="en-GB" sz="1600" dirty="0" err="1"/>
              <a:t>fonde</a:t>
            </a:r>
            <a:r>
              <a:rPr lang="en-GB" sz="1600" dirty="0"/>
              <a:t> sur des </a:t>
            </a:r>
            <a:r>
              <a:rPr lang="en-GB" sz="1600" dirty="0" err="1"/>
              <a:t>approches</a:t>
            </a:r>
            <a:r>
              <a:rPr lang="en-GB" sz="1600" dirty="0"/>
              <a:t> </a:t>
            </a:r>
            <a:r>
              <a:rPr lang="en-GB" sz="1600" dirty="0" err="1"/>
              <a:t>mathématiques</a:t>
            </a:r>
            <a:r>
              <a:rPr lang="en-GB" sz="1600" dirty="0"/>
              <a:t> et </a:t>
            </a:r>
            <a:r>
              <a:rPr lang="en-GB" sz="1600" dirty="0" err="1"/>
              <a:t>statistiques</a:t>
            </a:r>
            <a:r>
              <a:rPr lang="en-GB" sz="1600" dirty="0"/>
              <a:t> pour donner aux </a:t>
            </a:r>
            <a:r>
              <a:rPr lang="en-GB" sz="1600" dirty="0" err="1"/>
              <a:t>ordinateurs</a:t>
            </a:r>
            <a:r>
              <a:rPr lang="en-GB" sz="1600" dirty="0"/>
              <a:t> la </a:t>
            </a:r>
            <a:r>
              <a:rPr lang="en-GB" sz="1600" dirty="0" err="1"/>
              <a:t>capacité</a:t>
            </a:r>
            <a:r>
              <a:rPr lang="en-GB" sz="1600" dirty="0"/>
              <a:t> d'« </a:t>
            </a:r>
            <a:r>
              <a:rPr lang="en-GB" sz="1600" dirty="0" err="1"/>
              <a:t>apprendre</a:t>
            </a:r>
            <a:r>
              <a:rPr lang="en-GB" sz="1600" dirty="0"/>
              <a:t> » </a:t>
            </a:r>
            <a:r>
              <a:rPr lang="en-GB" sz="1600" dirty="0" err="1"/>
              <a:t>à</a:t>
            </a:r>
            <a:r>
              <a:rPr lang="en-GB" sz="1600" dirty="0"/>
              <a:t> </a:t>
            </a:r>
            <a:r>
              <a:rPr lang="en-GB" sz="1600" dirty="0" err="1"/>
              <a:t>partir</a:t>
            </a:r>
            <a:r>
              <a:rPr lang="en-GB" sz="1600" dirty="0"/>
              <a:t> de </a:t>
            </a:r>
            <a:r>
              <a:rPr lang="en-GB" sz="1600" dirty="0" err="1"/>
              <a:t>données</a:t>
            </a:r>
            <a:r>
              <a:rPr lang="en-GB" sz="1600" dirty="0"/>
              <a:t>, </a:t>
            </a:r>
            <a:r>
              <a:rPr lang="en-GB" sz="1600" dirty="0" err="1"/>
              <a:t>c'est</a:t>
            </a:r>
            <a:r>
              <a:rPr lang="en-GB" sz="1600" dirty="0"/>
              <a:t>-</a:t>
            </a:r>
            <a:r>
              <a:rPr lang="en-GB" sz="1600" dirty="0" err="1"/>
              <a:t>à</a:t>
            </a:r>
            <a:r>
              <a:rPr lang="en-GB" sz="1600" dirty="0"/>
              <a:t>-dire </a:t>
            </a:r>
            <a:r>
              <a:rPr lang="en-GB" sz="1600" dirty="0" err="1"/>
              <a:t>d'améliorer</a:t>
            </a:r>
            <a:r>
              <a:rPr lang="en-GB" sz="1600" dirty="0"/>
              <a:t> </a:t>
            </a:r>
            <a:r>
              <a:rPr lang="en-GB" sz="1600" dirty="0" err="1"/>
              <a:t>leurs</a:t>
            </a:r>
            <a:r>
              <a:rPr lang="en-GB" sz="1600" dirty="0"/>
              <a:t> performances </a:t>
            </a:r>
            <a:r>
              <a:rPr lang="en-GB" sz="1600" dirty="0" err="1"/>
              <a:t>à</a:t>
            </a:r>
            <a:r>
              <a:rPr lang="en-GB" sz="1600" dirty="0"/>
              <a:t> </a:t>
            </a:r>
            <a:r>
              <a:rPr lang="en-GB" sz="1600" dirty="0" err="1"/>
              <a:t>résoudre</a:t>
            </a:r>
            <a:r>
              <a:rPr lang="en-GB" sz="1600" dirty="0"/>
              <a:t> des </a:t>
            </a:r>
            <a:r>
              <a:rPr lang="en-GB" sz="1600" dirty="0" err="1"/>
              <a:t>tâches</a:t>
            </a:r>
            <a:r>
              <a:rPr lang="en-GB" sz="1600" dirty="0"/>
              <a:t> sans </a:t>
            </a:r>
            <a:r>
              <a:rPr lang="en-GB" sz="1600" dirty="0" err="1"/>
              <a:t>être</a:t>
            </a:r>
            <a:r>
              <a:rPr lang="en-GB" sz="1600" dirty="0"/>
              <a:t> </a:t>
            </a:r>
            <a:r>
              <a:rPr lang="en-GB" sz="1600" dirty="0" err="1"/>
              <a:t>explicitement</a:t>
            </a:r>
            <a:r>
              <a:rPr lang="en-GB" sz="1600" dirty="0"/>
              <a:t> </a:t>
            </a:r>
            <a:r>
              <a:rPr lang="en-GB" sz="1600" dirty="0" err="1"/>
              <a:t>programmés</a:t>
            </a:r>
            <a:r>
              <a:rPr lang="en-GB" sz="1600" dirty="0"/>
              <a:t> pour </a:t>
            </a:r>
            <a:r>
              <a:rPr lang="en-GB" sz="1600" dirty="0" err="1"/>
              <a:t>chacune</a:t>
            </a:r>
            <a:r>
              <a:rPr lang="en-GB" sz="1600" dirty="0"/>
              <a:t>. Plus </a:t>
            </a:r>
            <a:r>
              <a:rPr lang="en-GB" sz="1600" dirty="0" err="1"/>
              <a:t>largement</a:t>
            </a:r>
            <a:r>
              <a:rPr lang="en-GB" sz="1600" dirty="0"/>
              <a:t>, il </a:t>
            </a:r>
            <a:r>
              <a:rPr lang="en-GB" sz="1600" dirty="0" err="1"/>
              <a:t>concerne</a:t>
            </a:r>
            <a:r>
              <a:rPr lang="en-GB" sz="1600" dirty="0"/>
              <a:t> la conception, </a:t>
            </a:r>
            <a:r>
              <a:rPr lang="en-GB" sz="1600" dirty="0" err="1"/>
              <a:t>l'analyse</a:t>
            </a:r>
            <a:r>
              <a:rPr lang="en-GB" sz="1600" dirty="0"/>
              <a:t>, </a:t>
            </a:r>
            <a:r>
              <a:rPr lang="en-GB" sz="1600" dirty="0" err="1"/>
              <a:t>l'optimisation</a:t>
            </a:r>
            <a:r>
              <a:rPr lang="en-GB" sz="1600" dirty="0"/>
              <a:t>, le </a:t>
            </a:r>
            <a:r>
              <a:rPr lang="en-GB" sz="1600" dirty="0" err="1"/>
              <a:t>développement</a:t>
            </a:r>
            <a:r>
              <a:rPr lang="en-GB" sz="1600" dirty="0"/>
              <a:t> et </a:t>
            </a:r>
            <a:r>
              <a:rPr lang="en-GB" sz="1600" dirty="0" err="1"/>
              <a:t>l'implémentation</a:t>
            </a:r>
            <a:r>
              <a:rPr lang="en-GB" sz="1600" dirty="0"/>
              <a:t> de </a:t>
            </a:r>
            <a:r>
              <a:rPr lang="en-GB" sz="1600" dirty="0" err="1"/>
              <a:t>telles</a:t>
            </a:r>
            <a:r>
              <a:rPr lang="en-GB" sz="1600" dirty="0"/>
              <a:t> </a:t>
            </a:r>
            <a:r>
              <a:rPr lang="en-GB" sz="1600" dirty="0" err="1"/>
              <a:t>méthodes</a:t>
            </a:r>
            <a:r>
              <a:rPr lang="en-GB" sz="1600" dirty="0"/>
              <a:t>.</a:t>
            </a:r>
          </a:p>
          <a:p>
            <a:pPr algn="l">
              <a:spcBef>
                <a:spcPts val="0"/>
              </a:spcBef>
            </a:pPr>
            <a:endParaRPr lang="en-GB" sz="1600" dirty="0"/>
          </a:p>
          <a:p>
            <a:pPr algn="l">
              <a:spcBef>
                <a:spcPts val="0"/>
              </a:spcBef>
            </a:pPr>
            <a:r>
              <a:rPr lang="en-GB" sz="1600" dirty="0" err="1"/>
              <a:t>L'apprentissage</a:t>
            </a:r>
            <a:r>
              <a:rPr lang="en-GB" sz="1600" dirty="0"/>
              <a:t> </a:t>
            </a:r>
            <a:r>
              <a:rPr lang="en-GB" sz="1600" dirty="0" err="1"/>
              <a:t>automatique</a:t>
            </a:r>
            <a:r>
              <a:rPr lang="en-GB" sz="1600" dirty="0"/>
              <a:t> </a:t>
            </a:r>
            <a:r>
              <a:rPr lang="en-GB" sz="1600" dirty="0" err="1"/>
              <a:t>comporte</a:t>
            </a:r>
            <a:r>
              <a:rPr lang="en-GB" sz="1600" dirty="0"/>
              <a:t> </a:t>
            </a:r>
            <a:r>
              <a:rPr lang="en-GB" sz="1600" dirty="0" err="1"/>
              <a:t>généralement</a:t>
            </a:r>
            <a:r>
              <a:rPr lang="en-GB" sz="1600" dirty="0"/>
              <a:t> deux phases. La première </a:t>
            </a:r>
            <a:r>
              <a:rPr lang="en-GB" sz="1600" dirty="0" err="1"/>
              <a:t>consiste</a:t>
            </a:r>
            <a:r>
              <a:rPr lang="en-GB" sz="1600" dirty="0"/>
              <a:t> </a:t>
            </a:r>
            <a:r>
              <a:rPr lang="en-GB" sz="1600" dirty="0" err="1"/>
              <a:t>à</a:t>
            </a:r>
            <a:r>
              <a:rPr lang="en-GB" sz="1600" dirty="0"/>
              <a:t> </a:t>
            </a:r>
            <a:r>
              <a:rPr lang="en-GB" sz="1600" dirty="0" err="1"/>
              <a:t>estimer</a:t>
            </a:r>
            <a:r>
              <a:rPr lang="en-GB" sz="1600" dirty="0"/>
              <a:t> un </a:t>
            </a:r>
            <a:r>
              <a:rPr lang="en-GB" sz="1600" dirty="0" err="1"/>
              <a:t>modèle</a:t>
            </a:r>
            <a:r>
              <a:rPr lang="en-GB" sz="1600" dirty="0"/>
              <a:t> </a:t>
            </a:r>
            <a:r>
              <a:rPr lang="en-GB" sz="1600" dirty="0" err="1"/>
              <a:t>à</a:t>
            </a:r>
            <a:r>
              <a:rPr lang="en-GB" sz="1600" dirty="0"/>
              <a:t> </a:t>
            </a:r>
            <a:r>
              <a:rPr lang="en-GB" sz="1600" dirty="0" err="1"/>
              <a:t>partir</a:t>
            </a:r>
            <a:r>
              <a:rPr lang="en-GB" sz="1600" dirty="0"/>
              <a:t> de </a:t>
            </a:r>
            <a:r>
              <a:rPr lang="en-GB" sz="1600" dirty="0" err="1"/>
              <a:t>données</a:t>
            </a:r>
            <a:r>
              <a:rPr lang="en-GB" sz="1600" dirty="0"/>
              <a:t>, </a:t>
            </a:r>
            <a:r>
              <a:rPr lang="en-GB" sz="1600" dirty="0" err="1"/>
              <a:t>appelées</a:t>
            </a:r>
            <a:r>
              <a:rPr lang="en-GB" sz="1600" dirty="0"/>
              <a:t> observations, qui </a:t>
            </a:r>
            <a:r>
              <a:rPr lang="en-GB" sz="1600" dirty="0" err="1"/>
              <a:t>sont</a:t>
            </a:r>
            <a:r>
              <a:rPr lang="en-GB" sz="1600" dirty="0"/>
              <a:t> </a:t>
            </a:r>
            <a:r>
              <a:rPr lang="en-GB" sz="1600" dirty="0" err="1"/>
              <a:t>disponibles</a:t>
            </a:r>
            <a:r>
              <a:rPr lang="en-GB" sz="1600" dirty="0"/>
              <a:t> et </a:t>
            </a:r>
            <a:r>
              <a:rPr lang="en-GB" sz="1600" dirty="0" err="1"/>
              <a:t>en</a:t>
            </a:r>
            <a:r>
              <a:rPr lang="en-GB" sz="1600" dirty="0"/>
              <a:t> </a:t>
            </a:r>
            <a:r>
              <a:rPr lang="en-GB" sz="1600" dirty="0" err="1"/>
              <a:t>nombre</a:t>
            </a:r>
            <a:r>
              <a:rPr lang="en-GB" sz="1600" dirty="0"/>
              <a:t> </a:t>
            </a:r>
            <a:r>
              <a:rPr lang="en-GB" sz="1600" dirty="0" err="1"/>
              <a:t>fini</a:t>
            </a:r>
            <a:r>
              <a:rPr lang="en-GB" sz="1600" dirty="0"/>
              <a:t>, </a:t>
            </a:r>
            <a:r>
              <a:rPr lang="en-GB" sz="1600" dirty="0" err="1"/>
              <a:t>lors</a:t>
            </a:r>
            <a:r>
              <a:rPr lang="en-GB" sz="1600" dirty="0"/>
              <a:t> de la phase de conception du </a:t>
            </a:r>
            <a:r>
              <a:rPr lang="en-GB" sz="1600" dirty="0" err="1"/>
              <a:t>système</a:t>
            </a:r>
            <a:r>
              <a:rPr lang="en-GB" sz="1600" dirty="0"/>
              <a:t>. </a:t>
            </a:r>
            <a:r>
              <a:rPr lang="en-GB" sz="1600" dirty="0" err="1"/>
              <a:t>L'estimation</a:t>
            </a:r>
            <a:r>
              <a:rPr lang="en-GB" sz="1600" dirty="0"/>
              <a:t> du </a:t>
            </a:r>
            <a:r>
              <a:rPr lang="en-GB" sz="1600" dirty="0" err="1"/>
              <a:t>modèle</a:t>
            </a:r>
            <a:r>
              <a:rPr lang="en-GB" sz="1600" dirty="0"/>
              <a:t> </a:t>
            </a:r>
            <a:r>
              <a:rPr lang="en-GB" sz="1600" dirty="0" err="1"/>
              <a:t>consiste</a:t>
            </a:r>
            <a:r>
              <a:rPr lang="en-GB" sz="1600" dirty="0"/>
              <a:t> </a:t>
            </a:r>
            <a:r>
              <a:rPr lang="en-GB" sz="1600" dirty="0" err="1"/>
              <a:t>à</a:t>
            </a:r>
            <a:r>
              <a:rPr lang="en-GB" sz="1600" dirty="0"/>
              <a:t> </a:t>
            </a:r>
            <a:r>
              <a:rPr lang="en-GB" sz="1600" dirty="0" err="1"/>
              <a:t>résoudre</a:t>
            </a:r>
            <a:r>
              <a:rPr lang="en-GB" sz="1600" dirty="0"/>
              <a:t> </a:t>
            </a:r>
            <a:r>
              <a:rPr lang="en-GB" sz="1600" dirty="0" err="1"/>
              <a:t>une</a:t>
            </a:r>
            <a:r>
              <a:rPr lang="en-GB" sz="1600" dirty="0"/>
              <a:t> </a:t>
            </a:r>
            <a:r>
              <a:rPr lang="en-GB" sz="1600" dirty="0" err="1"/>
              <a:t>tâche</a:t>
            </a:r>
            <a:r>
              <a:rPr lang="en-GB" sz="1600" dirty="0"/>
              <a:t> </a:t>
            </a:r>
            <a:r>
              <a:rPr lang="en-GB" sz="1600" dirty="0" err="1"/>
              <a:t>pratique</a:t>
            </a:r>
            <a:r>
              <a:rPr lang="en-GB" sz="1600" dirty="0"/>
              <a:t>, </a:t>
            </a:r>
            <a:r>
              <a:rPr lang="en-GB" sz="1600" dirty="0" err="1"/>
              <a:t>telle</a:t>
            </a:r>
            <a:r>
              <a:rPr lang="en-GB" sz="1600" dirty="0"/>
              <a:t> que </a:t>
            </a:r>
            <a:r>
              <a:rPr lang="en-GB" sz="1600" dirty="0" err="1"/>
              <a:t>traduire</a:t>
            </a:r>
            <a:r>
              <a:rPr lang="en-GB" sz="1600" dirty="0"/>
              <a:t> un </a:t>
            </a:r>
            <a:r>
              <a:rPr lang="en-GB" sz="1600" dirty="0" err="1"/>
              <a:t>discours</a:t>
            </a:r>
            <a:r>
              <a:rPr lang="en-GB" sz="1600" dirty="0"/>
              <a:t>, </a:t>
            </a:r>
            <a:r>
              <a:rPr lang="en-GB" sz="1600" dirty="0" err="1"/>
              <a:t>estimer</a:t>
            </a:r>
            <a:r>
              <a:rPr lang="en-GB" sz="1600" dirty="0"/>
              <a:t> </a:t>
            </a:r>
            <a:r>
              <a:rPr lang="en-GB" sz="1600" dirty="0" err="1"/>
              <a:t>une</a:t>
            </a:r>
            <a:r>
              <a:rPr lang="en-GB" sz="1600" dirty="0"/>
              <a:t> </a:t>
            </a:r>
            <a:r>
              <a:rPr lang="en-GB" sz="1600" dirty="0" err="1"/>
              <a:t>densité</a:t>
            </a:r>
            <a:r>
              <a:rPr lang="en-GB" sz="1600" dirty="0"/>
              <a:t> de </a:t>
            </a:r>
            <a:r>
              <a:rPr lang="en-GB" sz="1600" dirty="0" err="1"/>
              <a:t>probabilité</a:t>
            </a:r>
            <a:r>
              <a:rPr lang="en-GB" sz="1600" dirty="0"/>
              <a:t>, </a:t>
            </a:r>
            <a:r>
              <a:rPr lang="en-GB" sz="1600" dirty="0" err="1"/>
              <a:t>reconnaître</a:t>
            </a:r>
            <a:r>
              <a:rPr lang="en-GB" sz="1600" dirty="0"/>
              <a:t> la </a:t>
            </a:r>
            <a:r>
              <a:rPr lang="en-GB" sz="1600" dirty="0" err="1"/>
              <a:t>présence</a:t>
            </a:r>
            <a:r>
              <a:rPr lang="en-GB" sz="1600" dirty="0"/>
              <a:t> d'un chat dans </a:t>
            </a:r>
            <a:r>
              <a:rPr lang="en-GB" sz="1600" dirty="0" err="1"/>
              <a:t>une</a:t>
            </a:r>
            <a:r>
              <a:rPr lang="en-GB" sz="1600" dirty="0"/>
              <a:t> </a:t>
            </a:r>
            <a:r>
              <a:rPr lang="en-GB" sz="1600" dirty="0" err="1"/>
              <a:t>photographie</a:t>
            </a:r>
            <a:r>
              <a:rPr lang="en-GB" sz="1600" dirty="0"/>
              <a:t> </a:t>
            </a:r>
            <a:r>
              <a:rPr lang="en-GB" sz="1600" dirty="0" err="1"/>
              <a:t>ou</a:t>
            </a:r>
            <a:r>
              <a:rPr lang="en-GB" sz="1600" dirty="0"/>
              <a:t> </a:t>
            </a:r>
            <a:r>
              <a:rPr lang="en-GB" sz="1600" dirty="0" err="1"/>
              <a:t>participer</a:t>
            </a:r>
            <a:r>
              <a:rPr lang="en-GB" sz="1600" dirty="0"/>
              <a:t> </a:t>
            </a:r>
            <a:r>
              <a:rPr lang="en-GB" sz="1600" dirty="0" err="1"/>
              <a:t>à</a:t>
            </a:r>
            <a:r>
              <a:rPr lang="en-GB" sz="1600" dirty="0"/>
              <a:t> la </a:t>
            </a:r>
            <a:r>
              <a:rPr lang="en-GB" sz="1600" dirty="0" err="1"/>
              <a:t>conduite</a:t>
            </a:r>
            <a:r>
              <a:rPr lang="en-GB" sz="1600" dirty="0"/>
              <a:t> d'un </a:t>
            </a:r>
            <a:r>
              <a:rPr lang="en-GB" sz="1600" dirty="0" err="1"/>
              <a:t>véhicule</a:t>
            </a:r>
            <a:r>
              <a:rPr lang="en-GB" sz="1600" dirty="0"/>
              <a:t> </a:t>
            </a:r>
            <a:r>
              <a:rPr lang="en-GB" sz="1600" dirty="0" err="1"/>
              <a:t>autonome</a:t>
            </a:r>
            <a:r>
              <a:rPr lang="en-GB" sz="1600" dirty="0"/>
              <a:t>. </a:t>
            </a:r>
            <a:r>
              <a:rPr lang="en-GB" sz="1600" dirty="0" err="1"/>
              <a:t>Cette</a:t>
            </a:r>
            <a:r>
              <a:rPr lang="en-GB" sz="1600" dirty="0"/>
              <a:t> phase </a:t>
            </a:r>
            <a:r>
              <a:rPr lang="en-GB" sz="1600" dirty="0" err="1"/>
              <a:t>dite</a:t>
            </a:r>
            <a:r>
              <a:rPr lang="en-GB" sz="1600" dirty="0"/>
              <a:t> « </a:t>
            </a:r>
            <a:r>
              <a:rPr lang="en-GB" sz="1600" dirty="0" err="1"/>
              <a:t>d'apprentissage</a:t>
            </a:r>
            <a:r>
              <a:rPr lang="en-GB" sz="1600" dirty="0"/>
              <a:t> » </a:t>
            </a:r>
            <a:r>
              <a:rPr lang="en-GB" sz="1600" dirty="0" err="1"/>
              <a:t>ou</a:t>
            </a:r>
            <a:r>
              <a:rPr lang="en-GB" sz="1600" dirty="0"/>
              <a:t> « </a:t>
            </a:r>
            <a:r>
              <a:rPr lang="en-GB" sz="1600" dirty="0" err="1"/>
              <a:t>d'entraînement</a:t>
            </a:r>
            <a:r>
              <a:rPr lang="en-GB" sz="1600" dirty="0"/>
              <a:t> » </a:t>
            </a:r>
            <a:r>
              <a:rPr lang="en-GB" sz="1600" dirty="0" err="1"/>
              <a:t>est</a:t>
            </a:r>
            <a:r>
              <a:rPr lang="en-GB" sz="1600" dirty="0"/>
              <a:t> </a:t>
            </a:r>
            <a:r>
              <a:rPr lang="en-GB" sz="1600" dirty="0" err="1"/>
              <a:t>généralement</a:t>
            </a:r>
            <a:r>
              <a:rPr lang="en-GB" sz="1600" dirty="0"/>
              <a:t> </a:t>
            </a:r>
            <a:r>
              <a:rPr lang="en-GB" sz="1600" dirty="0" err="1"/>
              <a:t>réalisée</a:t>
            </a:r>
            <a:r>
              <a:rPr lang="en-GB" sz="1600" dirty="0"/>
              <a:t> </a:t>
            </a:r>
            <a:r>
              <a:rPr lang="en-GB" sz="1600" dirty="0" err="1"/>
              <a:t>préalablement</a:t>
            </a:r>
            <a:r>
              <a:rPr lang="en-GB" sz="1600" dirty="0"/>
              <a:t> </a:t>
            </a:r>
            <a:r>
              <a:rPr lang="en-GB" sz="1600" dirty="0" err="1"/>
              <a:t>à</a:t>
            </a:r>
            <a:r>
              <a:rPr lang="en-GB" sz="1600" dirty="0"/>
              <a:t> </a:t>
            </a:r>
            <a:r>
              <a:rPr lang="en-GB" sz="1600" dirty="0" err="1"/>
              <a:t>l'utilisation</a:t>
            </a:r>
            <a:r>
              <a:rPr lang="en-GB" sz="1600" dirty="0"/>
              <a:t> </a:t>
            </a:r>
            <a:r>
              <a:rPr lang="en-GB" sz="1600" dirty="0" err="1"/>
              <a:t>pratique</a:t>
            </a:r>
            <a:r>
              <a:rPr lang="en-GB" sz="1600" dirty="0"/>
              <a:t> du </a:t>
            </a:r>
            <a:r>
              <a:rPr lang="en-GB" sz="1600" dirty="0" err="1"/>
              <a:t>modèle</a:t>
            </a:r>
            <a:r>
              <a:rPr lang="en-GB" sz="1600" dirty="0"/>
              <a:t>. La </a:t>
            </a:r>
            <a:r>
              <a:rPr lang="en-GB" sz="1600" dirty="0" err="1"/>
              <a:t>seconde</a:t>
            </a:r>
            <a:r>
              <a:rPr lang="en-GB" sz="1600" dirty="0"/>
              <a:t> phase correspond </a:t>
            </a:r>
            <a:r>
              <a:rPr lang="en-GB" sz="1600" dirty="0" err="1"/>
              <a:t>à</a:t>
            </a:r>
            <a:r>
              <a:rPr lang="en-GB" sz="1600" dirty="0"/>
              <a:t> la mise </a:t>
            </a:r>
            <a:r>
              <a:rPr lang="en-GB" sz="1600" dirty="0" err="1"/>
              <a:t>en</a:t>
            </a:r>
            <a:r>
              <a:rPr lang="en-GB" sz="1600" dirty="0"/>
              <a:t> production : le </a:t>
            </a:r>
            <a:r>
              <a:rPr lang="en-GB" sz="1600" dirty="0" err="1"/>
              <a:t>modèle</a:t>
            </a:r>
            <a:r>
              <a:rPr lang="en-GB" sz="1600" dirty="0"/>
              <a:t> </a:t>
            </a:r>
            <a:r>
              <a:rPr lang="en-GB" sz="1600" dirty="0" err="1"/>
              <a:t>étant</a:t>
            </a:r>
            <a:r>
              <a:rPr lang="en-GB" sz="1600" dirty="0"/>
              <a:t> </a:t>
            </a:r>
            <a:r>
              <a:rPr lang="en-GB" sz="1600" dirty="0" err="1"/>
              <a:t>déterminé</a:t>
            </a:r>
            <a:r>
              <a:rPr lang="en-GB" sz="1600" dirty="0"/>
              <a:t>, de </a:t>
            </a:r>
            <a:r>
              <a:rPr lang="en-GB" sz="1600" dirty="0" err="1"/>
              <a:t>nouvelles</a:t>
            </a:r>
            <a:r>
              <a:rPr lang="en-GB" sz="1600" dirty="0"/>
              <a:t> </a:t>
            </a:r>
            <a:r>
              <a:rPr lang="en-GB" sz="1600" dirty="0" err="1"/>
              <a:t>données</a:t>
            </a:r>
            <a:r>
              <a:rPr lang="en-GB" sz="1600" dirty="0"/>
              <a:t> </a:t>
            </a:r>
            <a:r>
              <a:rPr lang="en-GB" sz="1600" dirty="0" err="1"/>
              <a:t>peuvent</a:t>
            </a:r>
            <a:r>
              <a:rPr lang="en-GB" sz="1600" dirty="0"/>
              <a:t> </a:t>
            </a:r>
            <a:r>
              <a:rPr lang="en-GB" sz="1600" dirty="0" err="1"/>
              <a:t>alors</a:t>
            </a:r>
            <a:r>
              <a:rPr lang="en-GB" sz="1600" dirty="0"/>
              <a:t> </a:t>
            </a:r>
            <a:r>
              <a:rPr lang="en-GB" sz="1600" dirty="0" err="1"/>
              <a:t>être</a:t>
            </a:r>
            <a:r>
              <a:rPr lang="en-GB" sz="1600" dirty="0"/>
              <a:t> </a:t>
            </a:r>
            <a:r>
              <a:rPr lang="en-GB" sz="1600" dirty="0" err="1"/>
              <a:t>soumises</a:t>
            </a:r>
            <a:r>
              <a:rPr lang="en-GB" sz="1600" dirty="0"/>
              <a:t> </a:t>
            </a:r>
            <a:r>
              <a:rPr lang="en-GB" sz="1600" dirty="0" err="1"/>
              <a:t>afin</a:t>
            </a:r>
            <a:r>
              <a:rPr lang="en-GB" sz="1600" dirty="0"/>
              <a:t> </a:t>
            </a:r>
            <a:r>
              <a:rPr lang="en-GB" sz="1600" dirty="0" err="1"/>
              <a:t>d'obtenir</a:t>
            </a:r>
            <a:r>
              <a:rPr lang="en-GB" sz="1600" dirty="0"/>
              <a:t> le </a:t>
            </a:r>
            <a:r>
              <a:rPr lang="en-GB" sz="1600" dirty="0" err="1"/>
              <a:t>résultat</a:t>
            </a:r>
            <a:r>
              <a:rPr lang="en-GB" sz="1600" dirty="0"/>
              <a:t> </a:t>
            </a:r>
            <a:r>
              <a:rPr lang="en-GB" sz="1600" dirty="0" err="1"/>
              <a:t>correspondant</a:t>
            </a:r>
            <a:r>
              <a:rPr lang="en-GB" sz="1600" dirty="0"/>
              <a:t> </a:t>
            </a:r>
            <a:r>
              <a:rPr lang="en-GB" sz="1600" dirty="0" err="1"/>
              <a:t>à</a:t>
            </a:r>
            <a:r>
              <a:rPr lang="en-GB" sz="1600" dirty="0"/>
              <a:t> la </a:t>
            </a:r>
            <a:r>
              <a:rPr lang="en-GB" sz="1600" dirty="0" err="1"/>
              <a:t>tâche</a:t>
            </a:r>
            <a:r>
              <a:rPr lang="en-GB" sz="1600" dirty="0"/>
              <a:t> </a:t>
            </a:r>
            <a:r>
              <a:rPr lang="en-GB" sz="1600" dirty="0" err="1"/>
              <a:t>souhaitée</a:t>
            </a:r>
            <a:r>
              <a:rPr lang="en-GB" sz="1600" dirty="0"/>
              <a:t>. </a:t>
            </a:r>
            <a:r>
              <a:rPr lang="en-GB" sz="1600" dirty="0" err="1"/>
              <a:t>En</a:t>
            </a:r>
            <a:r>
              <a:rPr lang="en-GB" sz="1600" dirty="0"/>
              <a:t> pratique, </a:t>
            </a:r>
            <a:r>
              <a:rPr lang="en-GB" sz="1600" dirty="0" err="1"/>
              <a:t>certains</a:t>
            </a:r>
            <a:r>
              <a:rPr lang="en-GB" sz="1600" dirty="0"/>
              <a:t> </a:t>
            </a:r>
            <a:r>
              <a:rPr lang="en-GB" sz="1600" dirty="0" err="1"/>
              <a:t>systèmes</a:t>
            </a:r>
            <a:r>
              <a:rPr lang="en-GB" sz="1600" dirty="0"/>
              <a:t> </a:t>
            </a:r>
            <a:r>
              <a:rPr lang="en-GB" sz="1600" dirty="0" err="1"/>
              <a:t>peuvent</a:t>
            </a:r>
            <a:r>
              <a:rPr lang="en-GB" sz="1600" dirty="0"/>
              <a:t> </a:t>
            </a:r>
            <a:r>
              <a:rPr lang="en-GB" sz="1600" dirty="0" err="1"/>
              <a:t>poursuivre</a:t>
            </a:r>
            <a:r>
              <a:rPr lang="en-GB" sz="1600" dirty="0"/>
              <a:t> </a:t>
            </a:r>
            <a:r>
              <a:rPr lang="en-GB" sz="1600" dirty="0" err="1"/>
              <a:t>leur</a:t>
            </a:r>
            <a:r>
              <a:rPr lang="en-GB" sz="1600" dirty="0"/>
              <a:t> </a:t>
            </a:r>
            <a:r>
              <a:rPr lang="en-GB" sz="1600" dirty="0" err="1"/>
              <a:t>apprentissage</a:t>
            </a:r>
            <a:r>
              <a:rPr lang="en-GB" sz="1600" dirty="0"/>
              <a:t> </a:t>
            </a:r>
            <a:r>
              <a:rPr lang="en-GB" sz="1600" dirty="0" err="1"/>
              <a:t>une</a:t>
            </a:r>
            <a:r>
              <a:rPr lang="en-GB" sz="1600" dirty="0"/>
              <a:t> </a:t>
            </a:r>
            <a:r>
              <a:rPr lang="en-GB" sz="1600" dirty="0" err="1"/>
              <a:t>fois</a:t>
            </a:r>
            <a:r>
              <a:rPr lang="en-GB" sz="1600" dirty="0"/>
              <a:t> </a:t>
            </a:r>
            <a:r>
              <a:rPr lang="en-GB" sz="1600" dirty="0" err="1"/>
              <a:t>en</a:t>
            </a:r>
            <a:r>
              <a:rPr lang="en-GB" sz="1600" dirty="0"/>
              <a:t> production, pour </a:t>
            </a:r>
            <a:r>
              <a:rPr lang="en-GB" sz="1600" dirty="0" err="1"/>
              <a:t>peu</a:t>
            </a:r>
            <a:r>
              <a:rPr lang="en-GB" sz="1600" dirty="0"/>
              <a:t> </a:t>
            </a:r>
            <a:r>
              <a:rPr lang="en-GB" sz="1600" dirty="0" err="1"/>
              <a:t>qu'ils</a:t>
            </a:r>
            <a:r>
              <a:rPr lang="en-GB" sz="1600" dirty="0"/>
              <a:t> </a:t>
            </a:r>
            <a:r>
              <a:rPr lang="en-GB" sz="1600" dirty="0" err="1"/>
              <a:t>aient</a:t>
            </a:r>
            <a:r>
              <a:rPr lang="en-GB" sz="1600" dirty="0"/>
              <a:t> un </a:t>
            </a:r>
            <a:r>
              <a:rPr lang="en-GB" sz="1600" dirty="0" err="1"/>
              <a:t>moyen</a:t>
            </a:r>
            <a:r>
              <a:rPr lang="en-GB" sz="1600" dirty="0"/>
              <a:t> </a:t>
            </a:r>
            <a:r>
              <a:rPr lang="en-GB" sz="1600" dirty="0" err="1"/>
              <a:t>d'obtenir</a:t>
            </a:r>
            <a:r>
              <a:rPr lang="en-GB" sz="1600" dirty="0"/>
              <a:t> un retour sur la </a:t>
            </a:r>
            <a:r>
              <a:rPr lang="en-GB" sz="1600" dirty="0" err="1"/>
              <a:t>qualité</a:t>
            </a:r>
            <a:r>
              <a:rPr lang="en-GB" sz="1600" dirty="0"/>
              <a:t> des </a:t>
            </a:r>
            <a:r>
              <a:rPr lang="en-GB" sz="1600" dirty="0" err="1"/>
              <a:t>résultats</a:t>
            </a:r>
            <a:r>
              <a:rPr lang="en-GB" sz="1600" dirty="0"/>
              <a:t> </a:t>
            </a:r>
            <a:r>
              <a:rPr lang="en-GB" sz="1600" dirty="0" err="1"/>
              <a:t>produits</a:t>
            </a:r>
            <a:r>
              <a:rPr lang="en-GB" sz="1600" dirty="0"/>
              <a:t>.</a:t>
            </a:r>
          </a:p>
          <a:p>
            <a:pPr algn="l">
              <a:spcBef>
                <a:spcPts val="0"/>
              </a:spcBef>
            </a:pPr>
            <a:endParaRPr lang="en-GB" sz="1600" dirty="0"/>
          </a:p>
          <a:p>
            <a:pPr algn="l">
              <a:spcBef>
                <a:spcPts val="0"/>
              </a:spcBef>
            </a:pPr>
            <a:r>
              <a:rPr lang="en-GB" sz="1600" dirty="0" err="1"/>
              <a:t>Selon</a:t>
            </a:r>
            <a:r>
              <a:rPr lang="en-GB" sz="1600" dirty="0"/>
              <a:t> les </a:t>
            </a:r>
            <a:r>
              <a:rPr lang="en-GB" sz="1600" dirty="0" err="1"/>
              <a:t>informations</a:t>
            </a:r>
            <a:r>
              <a:rPr lang="en-GB" sz="1600" dirty="0"/>
              <a:t> </a:t>
            </a:r>
            <a:r>
              <a:rPr lang="en-GB" sz="1600" dirty="0" err="1"/>
              <a:t>disponibles</a:t>
            </a:r>
            <a:r>
              <a:rPr lang="en-GB" sz="1600" dirty="0"/>
              <a:t> </a:t>
            </a:r>
            <a:r>
              <a:rPr lang="en-GB" sz="1600" dirty="0" err="1"/>
              <a:t>durant</a:t>
            </a:r>
            <a:r>
              <a:rPr lang="en-GB" sz="1600" dirty="0"/>
              <a:t> la phase </a:t>
            </a:r>
            <a:r>
              <a:rPr lang="en-GB" sz="1600" dirty="0" err="1"/>
              <a:t>d'apprentissage</a:t>
            </a:r>
            <a:r>
              <a:rPr lang="en-GB" sz="1600" dirty="0"/>
              <a:t>, </a:t>
            </a:r>
            <a:r>
              <a:rPr lang="en-GB" sz="1600" dirty="0" err="1"/>
              <a:t>l'apprentissage</a:t>
            </a:r>
            <a:r>
              <a:rPr lang="en-GB" sz="1600" dirty="0"/>
              <a:t> </a:t>
            </a:r>
            <a:r>
              <a:rPr lang="en-GB" sz="1600" dirty="0" err="1"/>
              <a:t>est</a:t>
            </a:r>
            <a:r>
              <a:rPr lang="en-GB" sz="1600" dirty="0"/>
              <a:t> </a:t>
            </a:r>
            <a:r>
              <a:rPr lang="en-GB" sz="1600" dirty="0" err="1"/>
              <a:t>qualifié</a:t>
            </a:r>
            <a:r>
              <a:rPr lang="en-GB" sz="1600" dirty="0"/>
              <a:t> de </a:t>
            </a:r>
            <a:r>
              <a:rPr lang="en-GB" sz="1600" dirty="0" err="1"/>
              <a:t>différentes</a:t>
            </a:r>
            <a:r>
              <a:rPr lang="en-GB" sz="1600" dirty="0"/>
              <a:t> manières. Si les </a:t>
            </a:r>
            <a:r>
              <a:rPr lang="en-GB" sz="1600" dirty="0" err="1"/>
              <a:t>données</a:t>
            </a:r>
            <a:r>
              <a:rPr lang="en-GB" sz="1600" dirty="0"/>
              <a:t> </a:t>
            </a:r>
            <a:r>
              <a:rPr lang="en-GB" sz="1600" dirty="0" err="1"/>
              <a:t>sont</a:t>
            </a:r>
            <a:r>
              <a:rPr lang="en-GB" sz="1600" dirty="0"/>
              <a:t> </a:t>
            </a:r>
            <a:r>
              <a:rPr lang="en-GB" sz="1600" dirty="0" err="1"/>
              <a:t>étiquetées</a:t>
            </a:r>
            <a:r>
              <a:rPr lang="en-GB" sz="1600" dirty="0"/>
              <a:t> (</a:t>
            </a:r>
            <a:r>
              <a:rPr lang="en-GB" sz="1600" dirty="0" err="1"/>
              <a:t>c'est</a:t>
            </a:r>
            <a:r>
              <a:rPr lang="en-GB" sz="1600" dirty="0"/>
              <a:t>-</a:t>
            </a:r>
            <a:r>
              <a:rPr lang="en-GB" sz="1600" dirty="0" err="1"/>
              <a:t>à</a:t>
            </a:r>
            <a:r>
              <a:rPr lang="en-GB" sz="1600" dirty="0"/>
              <a:t>-dire que la </a:t>
            </a:r>
            <a:r>
              <a:rPr lang="en-GB" sz="1600" dirty="0" err="1"/>
              <a:t>réponse</a:t>
            </a:r>
            <a:r>
              <a:rPr lang="en-GB" sz="1600" dirty="0"/>
              <a:t> </a:t>
            </a:r>
            <a:r>
              <a:rPr lang="en-GB" sz="1600" dirty="0" err="1"/>
              <a:t>à</a:t>
            </a:r>
            <a:r>
              <a:rPr lang="en-GB" sz="1600" dirty="0"/>
              <a:t> la </a:t>
            </a:r>
            <a:r>
              <a:rPr lang="en-GB" sz="1600" dirty="0" err="1"/>
              <a:t>tâche</a:t>
            </a:r>
            <a:r>
              <a:rPr lang="en-GB" sz="1600" dirty="0"/>
              <a:t> </a:t>
            </a:r>
            <a:r>
              <a:rPr lang="en-GB" sz="1600" dirty="0" err="1"/>
              <a:t>est</a:t>
            </a:r>
            <a:r>
              <a:rPr lang="en-GB" sz="1600" dirty="0"/>
              <a:t> </a:t>
            </a:r>
            <a:r>
              <a:rPr lang="en-GB" sz="1600" dirty="0" err="1"/>
              <a:t>connue</a:t>
            </a:r>
            <a:r>
              <a:rPr lang="en-GB" sz="1600" dirty="0"/>
              <a:t> pour </a:t>
            </a:r>
            <a:r>
              <a:rPr lang="en-GB" sz="1600" dirty="0" err="1"/>
              <a:t>ces</a:t>
            </a:r>
            <a:r>
              <a:rPr lang="en-GB" sz="1600" dirty="0"/>
              <a:t> </a:t>
            </a:r>
            <a:r>
              <a:rPr lang="en-GB" sz="1600" dirty="0" err="1"/>
              <a:t>données</a:t>
            </a:r>
            <a:r>
              <a:rPr lang="en-GB" sz="1600" dirty="0"/>
              <a:t>), </a:t>
            </a:r>
            <a:r>
              <a:rPr lang="en-GB" sz="1600" dirty="0" err="1"/>
              <a:t>il</a:t>
            </a:r>
            <a:r>
              <a:rPr lang="en-GB" sz="1600" dirty="0"/>
              <a:t> </a:t>
            </a:r>
            <a:r>
              <a:rPr lang="en-GB" sz="1600" dirty="0" err="1"/>
              <a:t>s'agit</a:t>
            </a:r>
            <a:r>
              <a:rPr lang="en-GB" sz="1600" dirty="0"/>
              <a:t> d'un </a:t>
            </a:r>
            <a:r>
              <a:rPr lang="en-GB" sz="1600" dirty="0" err="1"/>
              <a:t>apprentissage</a:t>
            </a:r>
            <a:r>
              <a:rPr lang="en-GB" sz="1600" dirty="0"/>
              <a:t> </a:t>
            </a:r>
            <a:r>
              <a:rPr lang="en-GB" sz="1600" dirty="0" err="1"/>
              <a:t>supervisé</a:t>
            </a:r>
            <a:r>
              <a:rPr lang="en-GB" sz="1600" dirty="0"/>
              <a:t>. On </a:t>
            </a:r>
            <a:r>
              <a:rPr lang="en-GB" sz="1600" dirty="0" err="1"/>
              <a:t>parle</a:t>
            </a:r>
            <a:r>
              <a:rPr lang="en-GB" sz="1600" dirty="0"/>
              <a:t> de classification </a:t>
            </a:r>
            <a:r>
              <a:rPr lang="en-GB" sz="1600" dirty="0" err="1"/>
              <a:t>ou</a:t>
            </a:r>
            <a:r>
              <a:rPr lang="en-GB" sz="1600" dirty="0"/>
              <a:t> de classement3 </a:t>
            </a:r>
            <a:r>
              <a:rPr lang="en-GB" sz="1600" dirty="0" err="1"/>
              <a:t>si</a:t>
            </a:r>
            <a:r>
              <a:rPr lang="en-GB" sz="1600" dirty="0"/>
              <a:t> les </a:t>
            </a:r>
            <a:r>
              <a:rPr lang="en-GB" sz="1600" dirty="0" err="1"/>
              <a:t>étiquettes</a:t>
            </a:r>
            <a:r>
              <a:rPr lang="en-GB" sz="1600" dirty="0"/>
              <a:t> </a:t>
            </a:r>
            <a:r>
              <a:rPr lang="en-GB" sz="1600" dirty="0" err="1"/>
              <a:t>sont</a:t>
            </a:r>
            <a:r>
              <a:rPr lang="en-GB" sz="1600" dirty="0"/>
              <a:t> </a:t>
            </a:r>
            <a:r>
              <a:rPr lang="en-GB" sz="1600" dirty="0" err="1"/>
              <a:t>discrètes</a:t>
            </a:r>
            <a:r>
              <a:rPr lang="en-GB" sz="1600" dirty="0"/>
              <a:t>, </a:t>
            </a:r>
            <a:r>
              <a:rPr lang="en-GB" sz="1600" dirty="0" err="1"/>
              <a:t>ou</a:t>
            </a:r>
            <a:r>
              <a:rPr lang="en-GB" sz="1600" dirty="0"/>
              <a:t> de </a:t>
            </a:r>
            <a:r>
              <a:rPr lang="en-GB" sz="1600" dirty="0" err="1"/>
              <a:t>régression</a:t>
            </a:r>
            <a:r>
              <a:rPr lang="en-GB" sz="1600" dirty="0"/>
              <a:t> </a:t>
            </a:r>
            <a:r>
              <a:rPr lang="en-GB" sz="1600" dirty="0" err="1"/>
              <a:t>si</a:t>
            </a:r>
            <a:r>
              <a:rPr lang="en-GB" sz="1600" dirty="0"/>
              <a:t> </a:t>
            </a:r>
            <a:r>
              <a:rPr lang="en-GB" sz="1600" dirty="0" err="1"/>
              <a:t>elles</a:t>
            </a:r>
            <a:r>
              <a:rPr lang="en-GB" sz="1600" dirty="0"/>
              <a:t> </a:t>
            </a:r>
            <a:r>
              <a:rPr lang="en-GB" sz="1600" dirty="0" err="1"/>
              <a:t>sont</a:t>
            </a:r>
            <a:r>
              <a:rPr lang="en-GB" sz="1600" dirty="0"/>
              <a:t> continues. Si le </a:t>
            </a:r>
            <a:r>
              <a:rPr lang="en-GB" sz="1600" dirty="0" err="1"/>
              <a:t>modèle</a:t>
            </a:r>
            <a:r>
              <a:rPr lang="en-GB" sz="1600" dirty="0"/>
              <a:t> </a:t>
            </a:r>
            <a:r>
              <a:rPr lang="en-GB" sz="1600" dirty="0" err="1"/>
              <a:t>est</a:t>
            </a:r>
            <a:r>
              <a:rPr lang="en-GB" sz="1600" dirty="0"/>
              <a:t> </a:t>
            </a:r>
            <a:r>
              <a:rPr lang="en-GB" sz="1600" dirty="0" err="1"/>
              <a:t>appris</a:t>
            </a:r>
            <a:r>
              <a:rPr lang="en-GB" sz="1600" dirty="0"/>
              <a:t> de manière </a:t>
            </a:r>
            <a:r>
              <a:rPr lang="en-GB" sz="1600" dirty="0" err="1"/>
              <a:t>incrémentale</a:t>
            </a:r>
            <a:r>
              <a:rPr lang="en-GB" sz="1600" dirty="0"/>
              <a:t> </a:t>
            </a:r>
            <a:r>
              <a:rPr lang="en-GB" sz="1600" dirty="0" err="1"/>
              <a:t>en</a:t>
            </a:r>
            <a:r>
              <a:rPr lang="en-GB" sz="1600" dirty="0"/>
              <a:t> </a:t>
            </a:r>
            <a:r>
              <a:rPr lang="en-GB" sz="1600" dirty="0" err="1"/>
              <a:t>fonction</a:t>
            </a:r>
            <a:r>
              <a:rPr lang="en-GB" sz="1600" dirty="0"/>
              <a:t> </a:t>
            </a:r>
            <a:r>
              <a:rPr lang="en-GB" sz="1600" dirty="0" err="1"/>
              <a:t>d'une</a:t>
            </a:r>
            <a:r>
              <a:rPr lang="en-GB" sz="1600" dirty="0"/>
              <a:t> </a:t>
            </a:r>
            <a:r>
              <a:rPr lang="en-GB" sz="1600" dirty="0" err="1"/>
              <a:t>récompense</a:t>
            </a:r>
            <a:r>
              <a:rPr lang="en-GB" sz="1600" dirty="0"/>
              <a:t> reçue par le programme pour </a:t>
            </a:r>
            <a:r>
              <a:rPr lang="en-GB" sz="1600" dirty="0" err="1"/>
              <a:t>chacune</a:t>
            </a:r>
            <a:r>
              <a:rPr lang="en-GB" sz="1600" dirty="0"/>
              <a:t> des actions </a:t>
            </a:r>
            <a:r>
              <a:rPr lang="en-GB" sz="1600" dirty="0" err="1"/>
              <a:t>entreprises</a:t>
            </a:r>
            <a:r>
              <a:rPr lang="en-GB" sz="1600" dirty="0"/>
              <a:t>, on </a:t>
            </a:r>
            <a:r>
              <a:rPr lang="en-GB" sz="1600" dirty="0" err="1"/>
              <a:t>parle</a:t>
            </a:r>
            <a:r>
              <a:rPr lang="en-GB" sz="1600" dirty="0"/>
              <a:t> </a:t>
            </a:r>
            <a:r>
              <a:rPr lang="en-GB" sz="1600" dirty="0" err="1"/>
              <a:t>d'apprentissage</a:t>
            </a:r>
            <a:r>
              <a:rPr lang="en-GB" sz="1600" dirty="0"/>
              <a:t> par </a:t>
            </a:r>
            <a:r>
              <a:rPr lang="en-GB" sz="1600" dirty="0" err="1"/>
              <a:t>renforcement</a:t>
            </a:r>
            <a:r>
              <a:rPr lang="en-GB" sz="1600" dirty="0"/>
              <a:t>. Dans le </a:t>
            </a:r>
            <a:r>
              <a:rPr lang="en-GB" sz="1600" dirty="0" err="1"/>
              <a:t>cas</a:t>
            </a:r>
            <a:r>
              <a:rPr lang="en-GB" sz="1600" dirty="0"/>
              <a:t> le plus </a:t>
            </a:r>
            <a:r>
              <a:rPr lang="en-GB" sz="1600" dirty="0" err="1"/>
              <a:t>général</a:t>
            </a:r>
            <a:r>
              <a:rPr lang="en-GB" sz="1600" dirty="0"/>
              <a:t>, sans </a:t>
            </a:r>
            <a:r>
              <a:rPr lang="en-GB" sz="1600" dirty="0" err="1"/>
              <a:t>étiquette</a:t>
            </a:r>
            <a:r>
              <a:rPr lang="en-GB" sz="1600" dirty="0"/>
              <a:t>, on </a:t>
            </a:r>
            <a:r>
              <a:rPr lang="en-GB" sz="1600" dirty="0" err="1"/>
              <a:t>cherche</a:t>
            </a:r>
            <a:r>
              <a:rPr lang="en-GB" sz="1600" dirty="0"/>
              <a:t> </a:t>
            </a:r>
            <a:r>
              <a:rPr lang="en-GB" sz="1600" dirty="0" err="1"/>
              <a:t>à</a:t>
            </a:r>
            <a:r>
              <a:rPr lang="en-GB" sz="1600" dirty="0"/>
              <a:t> </a:t>
            </a:r>
            <a:r>
              <a:rPr lang="en-GB" sz="1600" dirty="0" err="1"/>
              <a:t>déterminer</a:t>
            </a:r>
            <a:r>
              <a:rPr lang="en-GB" sz="1600" dirty="0"/>
              <a:t> la structure sous-</a:t>
            </a:r>
            <a:r>
              <a:rPr lang="en-GB" sz="1600" dirty="0" err="1"/>
              <a:t>jacente</a:t>
            </a:r>
            <a:r>
              <a:rPr lang="en-GB" sz="1600" dirty="0"/>
              <a:t> des </a:t>
            </a:r>
            <a:r>
              <a:rPr lang="en-GB" sz="1600" dirty="0" err="1"/>
              <a:t>données</a:t>
            </a:r>
            <a:r>
              <a:rPr lang="en-GB" sz="1600" dirty="0"/>
              <a:t> (qui </a:t>
            </a:r>
            <a:r>
              <a:rPr lang="en-GB" sz="1600" dirty="0" err="1"/>
              <a:t>peuvent</a:t>
            </a:r>
            <a:r>
              <a:rPr lang="en-GB" sz="1600" dirty="0"/>
              <a:t> </a:t>
            </a:r>
            <a:r>
              <a:rPr lang="en-GB" sz="1600" dirty="0" err="1"/>
              <a:t>être</a:t>
            </a:r>
            <a:r>
              <a:rPr lang="en-GB" sz="1600" dirty="0"/>
              <a:t> </a:t>
            </a:r>
            <a:r>
              <a:rPr lang="en-GB" sz="1600" dirty="0" err="1"/>
              <a:t>une</a:t>
            </a:r>
            <a:r>
              <a:rPr lang="en-GB" sz="1600" dirty="0"/>
              <a:t> </a:t>
            </a:r>
            <a:r>
              <a:rPr lang="en-GB" sz="1600" dirty="0" err="1"/>
              <a:t>densité</a:t>
            </a:r>
            <a:r>
              <a:rPr lang="en-GB" sz="1600" dirty="0"/>
              <a:t> de </a:t>
            </a:r>
            <a:r>
              <a:rPr lang="en-GB" sz="1600" dirty="0" err="1"/>
              <a:t>probabilité</a:t>
            </a:r>
            <a:r>
              <a:rPr lang="en-GB" sz="1600" dirty="0"/>
              <a:t>) et </a:t>
            </a:r>
            <a:r>
              <a:rPr lang="en-GB" sz="1600" dirty="0" err="1"/>
              <a:t>il</a:t>
            </a:r>
            <a:r>
              <a:rPr lang="en-GB" sz="1600" dirty="0"/>
              <a:t> </a:t>
            </a:r>
            <a:r>
              <a:rPr lang="en-GB" sz="1600" dirty="0" err="1"/>
              <a:t>s'agit</a:t>
            </a:r>
            <a:r>
              <a:rPr lang="en-GB" sz="1600" dirty="0"/>
              <a:t> </a:t>
            </a:r>
            <a:r>
              <a:rPr lang="en-GB" sz="1600" dirty="0" err="1"/>
              <a:t>alors</a:t>
            </a:r>
            <a:r>
              <a:rPr lang="en-GB" sz="1600" dirty="0"/>
              <a:t> </a:t>
            </a:r>
            <a:r>
              <a:rPr lang="en-GB" sz="1600" dirty="0" err="1"/>
              <a:t>d'apprentissage</a:t>
            </a:r>
            <a:r>
              <a:rPr lang="en-GB" sz="1600" dirty="0"/>
              <a:t> non </a:t>
            </a:r>
            <a:r>
              <a:rPr lang="en-GB" sz="1600" dirty="0" err="1"/>
              <a:t>supervisé</a:t>
            </a:r>
            <a:r>
              <a:rPr lang="en-GB" sz="1600" dirty="0"/>
              <a:t>. </a:t>
            </a:r>
            <a:r>
              <a:rPr lang="en-GB" sz="1600" dirty="0" err="1"/>
              <a:t>L'apprentissage</a:t>
            </a:r>
            <a:r>
              <a:rPr lang="en-GB" sz="1600" dirty="0"/>
              <a:t> </a:t>
            </a:r>
            <a:r>
              <a:rPr lang="en-GB" sz="1600" dirty="0" err="1"/>
              <a:t>automatique</a:t>
            </a:r>
            <a:r>
              <a:rPr lang="en-GB" sz="1600" dirty="0"/>
              <a:t> </a:t>
            </a:r>
            <a:r>
              <a:rPr lang="en-GB" sz="1600" dirty="0" err="1"/>
              <a:t>peut</a:t>
            </a:r>
            <a:r>
              <a:rPr lang="en-GB" sz="1600" dirty="0"/>
              <a:t> </a:t>
            </a:r>
            <a:r>
              <a:rPr lang="en-GB" sz="1600" dirty="0" err="1"/>
              <a:t>être</a:t>
            </a:r>
            <a:r>
              <a:rPr lang="en-GB" sz="1600" dirty="0"/>
              <a:t> appliqué </a:t>
            </a:r>
            <a:r>
              <a:rPr lang="en-GB" sz="1600" dirty="0" err="1"/>
              <a:t>à</a:t>
            </a:r>
            <a:r>
              <a:rPr lang="en-GB" sz="1600" dirty="0"/>
              <a:t> </a:t>
            </a:r>
            <a:r>
              <a:rPr lang="en-GB" sz="1600" dirty="0" err="1"/>
              <a:t>différents</a:t>
            </a:r>
            <a:r>
              <a:rPr lang="en-GB" sz="1600" dirty="0"/>
              <a:t> types de </a:t>
            </a:r>
            <a:r>
              <a:rPr lang="en-GB" sz="1600" dirty="0" err="1"/>
              <a:t>données</a:t>
            </a:r>
            <a:r>
              <a:rPr lang="en-GB" sz="1600" dirty="0"/>
              <a:t>, </a:t>
            </a:r>
            <a:r>
              <a:rPr lang="en-GB" sz="1600" dirty="0" err="1"/>
              <a:t>tels</a:t>
            </a:r>
            <a:r>
              <a:rPr lang="en-GB" sz="1600" dirty="0"/>
              <a:t> des </a:t>
            </a:r>
            <a:r>
              <a:rPr lang="en-GB" sz="1600" dirty="0" err="1"/>
              <a:t>graphes</a:t>
            </a:r>
            <a:r>
              <a:rPr lang="en-GB" sz="1600" dirty="0"/>
              <a:t>, des </a:t>
            </a:r>
            <a:r>
              <a:rPr lang="en-GB" sz="1600" dirty="0" err="1"/>
              <a:t>arbres</a:t>
            </a:r>
            <a:r>
              <a:rPr lang="en-GB" sz="1600" dirty="0"/>
              <a:t>, des </a:t>
            </a:r>
            <a:r>
              <a:rPr lang="en-GB" sz="1600" dirty="0" err="1"/>
              <a:t>courbes</a:t>
            </a:r>
            <a:r>
              <a:rPr lang="en-GB" sz="1600" dirty="0"/>
              <a:t>, </a:t>
            </a:r>
            <a:r>
              <a:rPr lang="en-GB" sz="1600" dirty="0" err="1"/>
              <a:t>ou</a:t>
            </a:r>
            <a:r>
              <a:rPr lang="en-GB" sz="1600" dirty="0"/>
              <a:t> plus </a:t>
            </a:r>
            <a:r>
              <a:rPr lang="en-GB" sz="1600" dirty="0" err="1"/>
              <a:t>simplement</a:t>
            </a:r>
            <a:r>
              <a:rPr lang="en-GB" sz="1600" dirty="0"/>
              <a:t> des </a:t>
            </a:r>
            <a:r>
              <a:rPr lang="en-GB" sz="1600" dirty="0" err="1"/>
              <a:t>vecteurs</a:t>
            </a:r>
            <a:r>
              <a:rPr lang="en-GB" sz="1600" dirty="0"/>
              <a:t> de </a:t>
            </a:r>
            <a:r>
              <a:rPr lang="en-GB" sz="1600" dirty="0" err="1"/>
              <a:t>caractéristiques</a:t>
            </a:r>
            <a:r>
              <a:rPr lang="en-GB" sz="1600" dirty="0"/>
              <a:t>, qui </a:t>
            </a:r>
            <a:r>
              <a:rPr lang="en-GB" sz="1600" dirty="0" err="1"/>
              <a:t>peuvent</a:t>
            </a:r>
            <a:r>
              <a:rPr lang="en-GB" sz="1600" dirty="0"/>
              <a:t> </a:t>
            </a:r>
            <a:r>
              <a:rPr lang="en-GB" sz="1600" dirty="0" err="1"/>
              <a:t>être</a:t>
            </a:r>
            <a:r>
              <a:rPr lang="en-GB" sz="1600" dirty="0"/>
              <a:t> continues </a:t>
            </a:r>
            <a:r>
              <a:rPr lang="en-GB" sz="1600" dirty="0" err="1"/>
              <a:t>ou</a:t>
            </a:r>
            <a:r>
              <a:rPr lang="en-GB" sz="1600" dirty="0"/>
              <a:t> </a:t>
            </a:r>
            <a:r>
              <a:rPr lang="en-GB" sz="1600" dirty="0" err="1"/>
              <a:t>discrètes</a:t>
            </a:r>
            <a:r>
              <a:rPr lang="en-GB" sz="1600" dirty="0"/>
              <a:t>.</a:t>
            </a:r>
            <a:endParaRPr lang="en-FR" sz="1600" dirty="0"/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FR" sz="1600" dirty="0"/>
          </a:p>
          <a:p>
            <a:pPr algn="l">
              <a:spcBef>
                <a:spcPts val="0"/>
              </a:spcBef>
            </a:pPr>
            <a:endParaRPr lang="en-FR" sz="1200" dirty="0"/>
          </a:p>
        </p:txBody>
      </p:sp>
    </p:spTree>
    <p:extLst>
      <p:ext uri="{BB962C8B-B14F-4D97-AF65-F5344CB8AC3E}">
        <p14:creationId xmlns:p14="http://schemas.microsoft.com/office/powerpoint/2010/main" val="230714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CA6112-165D-BD4B-9BF3-B16C61F1B46F}"/>
              </a:ext>
            </a:extLst>
          </p:cNvPr>
          <p:cNvSpPr/>
          <p:nvPr/>
        </p:nvSpPr>
        <p:spPr>
          <a:xfrm>
            <a:off x="2343493" y="2641411"/>
            <a:ext cx="20881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Credit scoring</a:t>
            </a:r>
          </a:p>
          <a:p>
            <a:r>
              <a:rPr lang="en-US" sz="1200" dirty="0"/>
              <a:t>Underwriting</a:t>
            </a:r>
          </a:p>
          <a:p>
            <a:r>
              <a:rPr lang="en-US" sz="1200" dirty="0"/>
              <a:t>Claim management</a:t>
            </a:r>
          </a:p>
          <a:p>
            <a:r>
              <a:rPr lang="en-US" sz="1200" dirty="0"/>
              <a:t>Anti-fraud</a:t>
            </a:r>
          </a:p>
          <a:p>
            <a:r>
              <a:rPr lang="en-US" sz="1200" dirty="0"/>
              <a:t>Quantitative trading</a:t>
            </a:r>
          </a:p>
          <a:p>
            <a:r>
              <a:rPr lang="en-US" sz="1200" dirty="0"/>
              <a:t>Asset management</a:t>
            </a:r>
          </a:p>
          <a:p>
            <a:r>
              <a:rPr lang="en-US" sz="1200" dirty="0"/>
              <a:t>Leasing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8038A-D356-504D-BE31-16D3566BA325}"/>
              </a:ext>
            </a:extLst>
          </p:cNvPr>
          <p:cNvSpPr/>
          <p:nvPr/>
        </p:nvSpPr>
        <p:spPr>
          <a:xfrm>
            <a:off x="3617761" y="4187295"/>
            <a:ext cx="19963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Yield &amp; Efficiency</a:t>
            </a:r>
          </a:p>
          <a:p>
            <a:r>
              <a:rPr lang="en-US" sz="1200" dirty="0"/>
              <a:t>Smart maintenance</a:t>
            </a:r>
          </a:p>
          <a:p>
            <a:r>
              <a:rPr lang="en-US" sz="1200" dirty="0"/>
              <a:t>Design of experiment</a:t>
            </a:r>
          </a:p>
          <a:p>
            <a:r>
              <a:rPr lang="en-US" sz="1200" dirty="0"/>
              <a:t>Process Control</a:t>
            </a:r>
          </a:p>
          <a:p>
            <a:r>
              <a:rPr lang="en-US" sz="1200" dirty="0"/>
              <a:t>6 sigma</a:t>
            </a:r>
          </a:p>
          <a:p>
            <a:r>
              <a:rPr lang="en-US" sz="1200" dirty="0"/>
              <a:t>Quality &amp; warranty</a:t>
            </a:r>
          </a:p>
          <a:p>
            <a:r>
              <a:rPr lang="en-US" sz="1200" dirty="0"/>
              <a:t>Industrialization</a:t>
            </a:r>
          </a:p>
          <a:p>
            <a:r>
              <a:rPr lang="en-US" sz="1200" dirty="0"/>
              <a:t>Manufacturing</a:t>
            </a:r>
          </a:p>
          <a:p>
            <a:r>
              <a:rPr lang="en-US" sz="1200" dirty="0"/>
              <a:t>Product defect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F16AB-0738-F641-843C-A5B16B890872}"/>
              </a:ext>
            </a:extLst>
          </p:cNvPr>
          <p:cNvSpPr/>
          <p:nvPr/>
        </p:nvSpPr>
        <p:spPr>
          <a:xfrm>
            <a:off x="6005606" y="572196"/>
            <a:ext cx="23974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Loyalty &amp; Retention</a:t>
            </a:r>
          </a:p>
          <a:p>
            <a:r>
              <a:rPr lang="en-US" sz="1200" dirty="0"/>
              <a:t>Attrition &amp; Churn</a:t>
            </a:r>
          </a:p>
          <a:p>
            <a:r>
              <a:rPr lang="en-US" sz="1200" dirty="0"/>
              <a:t>Up-selling &amp; Cross-selling</a:t>
            </a:r>
          </a:p>
          <a:p>
            <a:r>
              <a:rPr lang="en-US" sz="1200" dirty="0"/>
              <a:t>Customer profiling</a:t>
            </a:r>
          </a:p>
          <a:p>
            <a:r>
              <a:rPr lang="en-US" sz="1200" dirty="0"/>
              <a:t>Marketing Mix</a:t>
            </a:r>
          </a:p>
          <a:p>
            <a:r>
              <a:rPr lang="en-US" sz="1200" dirty="0"/>
              <a:t>Demand Forecasting</a:t>
            </a:r>
          </a:p>
          <a:p>
            <a:r>
              <a:rPr lang="en-US" sz="1200" dirty="0"/>
              <a:t>Experiencing</a:t>
            </a:r>
          </a:p>
          <a:p>
            <a:r>
              <a:rPr lang="en-US" sz="1200" dirty="0"/>
              <a:t>Market research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3E2617-E574-8646-BF12-10CEA81E2F7A}"/>
              </a:ext>
            </a:extLst>
          </p:cNvPr>
          <p:cNvSpPr/>
          <p:nvPr/>
        </p:nvSpPr>
        <p:spPr>
          <a:xfrm>
            <a:off x="7917257" y="1808914"/>
            <a:ext cx="39340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Biotech</a:t>
            </a:r>
          </a:p>
          <a:p>
            <a:r>
              <a:rPr lang="en-US" sz="1200" dirty="0"/>
              <a:t>Chemistry processing</a:t>
            </a:r>
          </a:p>
          <a:p>
            <a:r>
              <a:rPr lang="en-US" sz="1200" dirty="0"/>
              <a:t>Drug discovery</a:t>
            </a:r>
          </a:p>
          <a:p>
            <a:r>
              <a:rPr lang="en-US" sz="1200" dirty="0"/>
              <a:t>Health cost management</a:t>
            </a:r>
          </a:p>
          <a:p>
            <a:r>
              <a:rPr lang="en-US" sz="1200" dirty="0"/>
              <a:t>Medication adherence</a:t>
            </a:r>
          </a:p>
          <a:p>
            <a:r>
              <a:rPr lang="en-US" sz="1200" dirty="0"/>
              <a:t>Clinical trial or fraud</a:t>
            </a:r>
          </a:p>
          <a:p>
            <a:r>
              <a:rPr lang="en-US" sz="1200" dirty="0"/>
              <a:t>Prior authorization</a:t>
            </a:r>
          </a:p>
          <a:p>
            <a:r>
              <a:rPr lang="en-US" sz="1200" dirty="0"/>
              <a:t>Fermentation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97E92E-5423-8841-AD53-AB5839556EBD}"/>
              </a:ext>
            </a:extLst>
          </p:cNvPr>
          <p:cNvSpPr/>
          <p:nvPr/>
        </p:nvSpPr>
        <p:spPr>
          <a:xfrm>
            <a:off x="9793378" y="3587130"/>
            <a:ext cx="2057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Exploration</a:t>
            </a:r>
          </a:p>
          <a:p>
            <a:r>
              <a:rPr lang="en-US" sz="1200" dirty="0"/>
              <a:t>Efficiency</a:t>
            </a:r>
          </a:p>
          <a:p>
            <a:r>
              <a:rPr lang="en-US" sz="1200" dirty="0"/>
              <a:t>Performance</a:t>
            </a:r>
          </a:p>
          <a:p>
            <a:r>
              <a:rPr lang="en-US" sz="1200" dirty="0"/>
              <a:t>Emission</a:t>
            </a:r>
          </a:p>
          <a:p>
            <a:r>
              <a:rPr lang="en-US" sz="1200" dirty="0"/>
              <a:t>Hazard assessment</a:t>
            </a:r>
          </a:p>
          <a:p>
            <a:r>
              <a:rPr lang="en-US" sz="1200" dirty="0"/>
              <a:t>Targeting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3CCCA01-41D1-034B-AF79-C5AE32BEE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37511">
            <a:off x="9260784" y="4066974"/>
            <a:ext cx="165019" cy="13651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31E3432-0057-1848-BC80-6B60ECF58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88821">
            <a:off x="6917641" y="1510544"/>
            <a:ext cx="194419" cy="174467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A316FD9-CA96-6246-B131-C5A853C98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00161">
            <a:off x="5362794" y="465685"/>
            <a:ext cx="137908" cy="114087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BCAF2BB-9B81-ED43-A027-FDCB55161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65522">
            <a:off x="4634771" y="2733895"/>
            <a:ext cx="164502" cy="191262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D89013C-A2D6-AA41-BD30-1AC5548FD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56328">
            <a:off x="5756974" y="4319271"/>
            <a:ext cx="164502" cy="19126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AAA976-5EB0-7F43-94DA-66A24206FBAE}"/>
              </a:ext>
            </a:extLst>
          </p:cNvPr>
          <p:cNvSpPr/>
          <p:nvPr/>
        </p:nvSpPr>
        <p:spPr>
          <a:xfrm>
            <a:off x="136079" y="1705050"/>
            <a:ext cx="19841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Early Intervention  </a:t>
            </a:r>
          </a:p>
          <a:p>
            <a:endParaRPr lang="en-US" sz="1200" dirty="0"/>
          </a:p>
          <a:p>
            <a:r>
              <a:rPr lang="en-US" sz="1200" dirty="0"/>
              <a:t>Recruitment Fundraising</a:t>
            </a:r>
          </a:p>
          <a:p>
            <a:endParaRPr lang="en-US" sz="1200" dirty="0"/>
          </a:p>
          <a:p>
            <a:r>
              <a:rPr lang="en-US" sz="1200" dirty="0"/>
              <a:t>Development targeting</a:t>
            </a:r>
          </a:p>
          <a:p>
            <a:endParaRPr lang="en-US" sz="1200" dirty="0"/>
          </a:p>
          <a:p>
            <a:r>
              <a:rPr lang="en-US" sz="1200" dirty="0"/>
              <a:t>Student &amp; employee </a:t>
            </a:r>
          </a:p>
          <a:p>
            <a:r>
              <a:rPr lang="en-US" sz="1200" dirty="0"/>
              <a:t>retention</a:t>
            </a:r>
          </a:p>
          <a:p>
            <a:endParaRPr lang="en-US" sz="1200" dirty="0"/>
          </a:p>
          <a:p>
            <a:r>
              <a:rPr lang="en-US" sz="1200" dirty="0"/>
              <a:t>Risk profiling </a:t>
            </a:r>
          </a:p>
          <a:p>
            <a:endParaRPr lang="en-US" sz="1200" dirty="0"/>
          </a:p>
          <a:p>
            <a:r>
              <a:rPr lang="en-US" sz="1200" dirty="0"/>
              <a:t>Cyber security </a:t>
            </a:r>
          </a:p>
          <a:p>
            <a:endParaRPr lang="en-US" sz="1200" dirty="0"/>
          </a:p>
          <a:p>
            <a:r>
              <a:rPr lang="en-US" sz="1200" dirty="0"/>
              <a:t>Safety</a:t>
            </a:r>
          </a:p>
          <a:p>
            <a:endParaRPr lang="en-US" sz="1200" dirty="0"/>
          </a:p>
          <a:p>
            <a:r>
              <a:rPr lang="en-US" sz="1200" dirty="0"/>
              <a:t>Curriculum &amp; program </a:t>
            </a:r>
          </a:p>
          <a:p>
            <a:r>
              <a:rPr lang="en-US" sz="1200" dirty="0"/>
              <a:t>effectiveness </a:t>
            </a:r>
          </a:p>
          <a:p>
            <a:endParaRPr lang="en-US" sz="1200" dirty="0"/>
          </a:p>
          <a:p>
            <a:r>
              <a:rPr lang="en-US" sz="1200" dirty="0"/>
              <a:t>Fraud </a:t>
            </a:r>
          </a:p>
          <a:p>
            <a:endParaRPr lang="en-US" sz="1200" dirty="0"/>
          </a:p>
          <a:p>
            <a:r>
              <a:rPr lang="en-US" sz="1200" dirty="0"/>
              <a:t>Operational Risk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E1869C8-BDAE-CE46-9CB2-69D1F9101674}"/>
              </a:ext>
            </a:extLst>
          </p:cNvPr>
          <p:cNvGrpSpPr/>
          <p:nvPr/>
        </p:nvGrpSpPr>
        <p:grpSpPr>
          <a:xfrm rot="2863316">
            <a:off x="2666604" y="2990659"/>
            <a:ext cx="7425001" cy="1399100"/>
            <a:chOff x="445400" y="1108339"/>
            <a:chExt cx="11326692" cy="2132402"/>
          </a:xfrm>
        </p:grpSpPr>
        <p:pic>
          <p:nvPicPr>
            <p:cNvPr id="18" name="Image 17" descr="Une image contenant bâtiment, extérieur&#10;&#10;Description générée automatiquement">
              <a:extLst>
                <a:ext uri="{FF2B5EF4-FFF2-40B4-BE49-F238E27FC236}">
                  <a16:creationId xmlns:a16="http://schemas.microsoft.com/office/drawing/2014/main" id="{9227AECD-B797-394A-8819-714C25D2C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3080" y="1127471"/>
              <a:ext cx="2358205" cy="21132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Image 18" descr="Une image contenant ciel, extérieur, nuages, objet d’extérieur&#10;&#10;Description générée automatiquement">
              <a:extLst>
                <a:ext uri="{FF2B5EF4-FFF2-40B4-BE49-F238E27FC236}">
                  <a16:creationId xmlns:a16="http://schemas.microsoft.com/office/drawing/2014/main" id="{EAE028FD-A509-4E4F-8376-7639DF547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02331" y="1127471"/>
              <a:ext cx="2069761" cy="21132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Image 19" descr="Une image contenant intérieur, objet, mur&#10;&#10;Description générée automatiquement">
              <a:extLst>
                <a:ext uri="{FF2B5EF4-FFF2-40B4-BE49-F238E27FC236}">
                  <a16:creationId xmlns:a16="http://schemas.microsoft.com/office/drawing/2014/main" id="{C33176AE-E764-7F4E-94CA-1ED34322B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5400" y="1127471"/>
              <a:ext cx="2175061" cy="21132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" name="Image 20" descr="Une image contenant intérieur, table&#10;&#10;Description générée automatiquement">
              <a:extLst>
                <a:ext uri="{FF2B5EF4-FFF2-40B4-BE49-F238E27FC236}">
                  <a16:creationId xmlns:a16="http://schemas.microsoft.com/office/drawing/2014/main" id="{E3FD1235-C937-E449-876E-B1B620581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77246" y="1108339"/>
              <a:ext cx="2172999" cy="211326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50074252-A2DA-D449-9C64-CB7DFDF6B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08918" y="1127471"/>
              <a:ext cx="2317377" cy="21132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6B6D2F3-43AE-0B44-9D1E-D39F33C76BCB}"/>
              </a:ext>
            </a:extLst>
          </p:cNvPr>
          <p:cNvSpPr/>
          <p:nvPr/>
        </p:nvSpPr>
        <p:spPr>
          <a:xfrm>
            <a:off x="109480" y="21680"/>
            <a:ext cx="11892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3600" dirty="0"/>
              <a:t>Dans </a:t>
            </a:r>
            <a:r>
              <a:rPr lang="en" sz="3600" dirty="0" err="1"/>
              <a:t>tous</a:t>
            </a:r>
            <a:r>
              <a:rPr lang="en" sz="3600" dirty="0"/>
              <a:t> les </a:t>
            </a:r>
            <a:r>
              <a:rPr lang="en" sz="3600" dirty="0" err="1"/>
              <a:t>secteurs</a:t>
            </a:r>
            <a:r>
              <a:rPr lang="en" sz="3600" dirty="0"/>
              <a:t> de </a:t>
            </a:r>
            <a:r>
              <a:rPr lang="en" sz="3600" dirty="0" err="1"/>
              <a:t>l’économie</a:t>
            </a:r>
            <a:endParaRPr lang="en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600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81FAD546-0408-DF42-8CBD-A74444AEC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626" y="851513"/>
            <a:ext cx="661863" cy="5760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6836600-F8EC-AF48-9B6B-C239070C467A}"/>
              </a:ext>
            </a:extLst>
          </p:cNvPr>
          <p:cNvSpPr/>
          <p:nvPr/>
        </p:nvSpPr>
        <p:spPr>
          <a:xfrm>
            <a:off x="5514482" y="80071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sz="1400" dirty="0"/>
              <a:t>R&amp;D</a:t>
            </a:r>
          </a:p>
          <a:p>
            <a:r>
              <a:rPr lang="en" sz="1400" dirty="0"/>
              <a:t>Manufacturing</a:t>
            </a:r>
          </a:p>
          <a:p>
            <a:r>
              <a:rPr lang="en" sz="1400" dirty="0"/>
              <a:t>Plant Management</a:t>
            </a:r>
          </a:p>
          <a:p>
            <a:r>
              <a:rPr lang="en" sz="1400" dirty="0"/>
              <a:t>Safety</a:t>
            </a:r>
            <a:endParaRPr lang="en" sz="140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1E7879-037D-0B47-BD09-25089C46D830}"/>
              </a:ext>
            </a:extLst>
          </p:cNvPr>
          <p:cNvSpPr/>
          <p:nvPr/>
        </p:nvSpPr>
        <p:spPr>
          <a:xfrm>
            <a:off x="5514482" y="285504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sz="1400" dirty="0"/>
              <a:t>Digital Strategy</a:t>
            </a:r>
          </a:p>
          <a:p>
            <a:r>
              <a:rPr lang="en" sz="1400" dirty="0"/>
              <a:t>Marketing</a:t>
            </a:r>
          </a:p>
          <a:p>
            <a:r>
              <a:rPr lang="en" sz="1400" dirty="0"/>
              <a:t>E-commerce</a:t>
            </a:r>
          </a:p>
          <a:p>
            <a:r>
              <a:rPr lang="en" sz="1400" dirty="0"/>
              <a:t>Customer Experience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D0B4E3-6CF5-FE4F-85DE-9FC31A5AA203}"/>
              </a:ext>
            </a:extLst>
          </p:cNvPr>
          <p:cNvSpPr/>
          <p:nvPr/>
        </p:nvSpPr>
        <p:spPr>
          <a:xfrm>
            <a:off x="5514482" y="182787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Operations</a:t>
            </a:r>
          </a:p>
          <a:p>
            <a:r>
              <a:rPr lang="en-US" sz="1400" dirty="0"/>
              <a:t>Sales </a:t>
            </a:r>
          </a:p>
          <a:p>
            <a:r>
              <a:rPr lang="en-US" sz="1400" dirty="0"/>
              <a:t>Merchandising &amp; Price strategy</a:t>
            </a:r>
          </a:p>
          <a:p>
            <a:r>
              <a:rPr lang="en-US" sz="1400" dirty="0"/>
              <a:t>Supply Chain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5E5597-B3CE-4146-9D21-DC41359CE232}"/>
              </a:ext>
            </a:extLst>
          </p:cNvPr>
          <p:cNvSpPr/>
          <p:nvPr/>
        </p:nvSpPr>
        <p:spPr>
          <a:xfrm>
            <a:off x="5514482" y="383321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Finance</a:t>
            </a:r>
          </a:p>
          <a:p>
            <a:r>
              <a:rPr lang="en-US" sz="1400" dirty="0"/>
              <a:t>M&amp;A</a:t>
            </a:r>
          </a:p>
          <a:p>
            <a:r>
              <a:rPr lang="en-US" sz="1400" dirty="0"/>
              <a:t>Risk Assessment </a:t>
            </a:r>
          </a:p>
          <a:p>
            <a:r>
              <a:rPr lang="en-US" sz="1400" dirty="0"/>
              <a:t>Fraud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3E66A2-D66D-4940-931F-369DE31E6940}"/>
              </a:ext>
            </a:extLst>
          </p:cNvPr>
          <p:cNvSpPr/>
          <p:nvPr/>
        </p:nvSpPr>
        <p:spPr>
          <a:xfrm>
            <a:off x="5514482" y="491422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Employee retention</a:t>
            </a:r>
          </a:p>
          <a:p>
            <a:r>
              <a:rPr lang="en-US" sz="1400" dirty="0"/>
              <a:t>Curriculum &amp; program effectiveness</a:t>
            </a:r>
          </a:p>
          <a:p>
            <a:r>
              <a:rPr lang="en-US" sz="1400" dirty="0"/>
              <a:t>Recruitment</a:t>
            </a:r>
          </a:p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D25869-589D-1B43-B5B5-9125A51580B6}"/>
              </a:ext>
            </a:extLst>
          </p:cNvPr>
          <p:cNvSpPr/>
          <p:nvPr/>
        </p:nvSpPr>
        <p:spPr>
          <a:xfrm>
            <a:off x="5514482" y="597443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Sustainability</a:t>
            </a:r>
          </a:p>
          <a:p>
            <a:r>
              <a:rPr lang="en-US" sz="1400" dirty="0"/>
              <a:t>Efficiency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29188F-627E-884D-967F-5B1F71DD27F6}"/>
              </a:ext>
            </a:extLst>
          </p:cNvPr>
          <p:cNvSpPr/>
          <p:nvPr/>
        </p:nvSpPr>
        <p:spPr>
          <a:xfrm>
            <a:off x="109480" y="21680"/>
            <a:ext cx="11892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3600" dirty="0"/>
              <a:t>Dans </a:t>
            </a:r>
            <a:r>
              <a:rPr lang="en" sz="3600" dirty="0" err="1"/>
              <a:t>toutes</a:t>
            </a:r>
            <a:r>
              <a:rPr lang="en" sz="3600" dirty="0"/>
              <a:t> les </a:t>
            </a:r>
            <a:r>
              <a:rPr lang="en" sz="3600" dirty="0" err="1"/>
              <a:t>fonctions</a:t>
            </a:r>
            <a:r>
              <a:rPr lang="en" sz="3600" dirty="0"/>
              <a:t> de </a:t>
            </a:r>
            <a:r>
              <a:rPr lang="en" sz="3600" dirty="0" err="1"/>
              <a:t>l’entreprise</a:t>
            </a:r>
            <a:endParaRPr lang="en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993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2F21C-FADD-BB4E-B425-C80AEDC31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156CD5D-A74C-9543-96D9-2D5183A96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F1DA512-F98C-7345-9CAA-04FF6B538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99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8BFCFE-6843-6D47-A2E8-BA544462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9A9C9F-DB19-2746-B8BE-31032CA90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B35454-827E-8C4D-AC18-61336D657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1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83E3F47-B7B5-8E44-A033-572E2976A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812" y="2588168"/>
            <a:ext cx="3125892" cy="3034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9276E9-6C5D-CA4A-803F-B7D942CEC8A3}"/>
              </a:ext>
            </a:extLst>
          </p:cNvPr>
          <p:cNvSpPr/>
          <p:nvPr/>
        </p:nvSpPr>
        <p:spPr>
          <a:xfrm>
            <a:off x="73832" y="344409"/>
            <a:ext cx="11892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/>
              <a:t>L’intelligence </a:t>
            </a:r>
            <a:r>
              <a:rPr lang="fr-FR" sz="3600" b="1" i="1" dirty="0"/>
              <a:t>(non artificielle), </a:t>
            </a:r>
            <a:r>
              <a:rPr lang="fr-FR" sz="3600" b="1" dirty="0"/>
              <a:t>c’est de réussir</a:t>
            </a:r>
          </a:p>
          <a:p>
            <a:pPr algn="ctr"/>
            <a:r>
              <a:rPr lang="fr-FR" sz="3600" b="1" dirty="0"/>
              <a:t>à rendre simples les choses compliquées…</a:t>
            </a:r>
          </a:p>
        </p:txBody>
      </p:sp>
    </p:spTree>
    <p:extLst>
      <p:ext uri="{BB962C8B-B14F-4D97-AF65-F5344CB8AC3E}">
        <p14:creationId xmlns:p14="http://schemas.microsoft.com/office/powerpoint/2010/main" val="260747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7193F-091B-B640-86E9-2030F42AC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537" y="1684351"/>
            <a:ext cx="10714746" cy="487781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A0D87C-2BA0-DC4B-B613-64E842FA63E2}"/>
              </a:ext>
            </a:extLst>
          </p:cNvPr>
          <p:cNvSpPr/>
          <p:nvPr/>
        </p:nvSpPr>
        <p:spPr>
          <a:xfrm>
            <a:off x="73832" y="344409"/>
            <a:ext cx="11892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/>
              <a:t>Le processus d’analyse de données</a:t>
            </a:r>
          </a:p>
          <a:p>
            <a:pPr algn="ctr"/>
            <a:r>
              <a:rPr lang="fr-FR" sz="3600" b="1" dirty="0"/>
              <a:t>et de construction de modèles</a:t>
            </a:r>
          </a:p>
        </p:txBody>
      </p:sp>
    </p:spTree>
    <p:extLst>
      <p:ext uri="{BB962C8B-B14F-4D97-AF65-F5344CB8AC3E}">
        <p14:creationId xmlns:p14="http://schemas.microsoft.com/office/powerpoint/2010/main" val="35289680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qVhjKOg0q0ZLV7xVWe4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waHCRA9EWI5zNbxoQWN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1hl0ZXC1EubUUB_EgCp0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rcAMK.QECWfm2ir.dU9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9n7YwcO02T.DxB4a_2n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B2CTr650yBO5oROb5MW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wK8HuDLkufh6CFTXKel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B2CTr650yBO5oROb5MW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wK8HuDLkufh6CFTXKel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n.TT8lhE6a0NxgvDhbb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cCJu75LE2MFu_tvlIq9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Yd9idtyEumrupCTCyB8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Yd9idtyEumrupCTCyB8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n.TT8lhE6a0NxgvDhbb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cCJu75LE2MFu_tvlIq9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n.TT8lhE6a0NxgvDhbb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Yd9idtyEumrupCTCyB8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Uu3hnrC02zyqVpKr0bM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Ovdh0ddEuskPXo5tXEh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P.7BkeQ0qAQ1cRFdrWr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Evn5W5ZUuXLemB0QQMB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91oUI8XV0yS5.qaR5Vqu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7CsVU3KskCIp23xabRDd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Sh8i8W706qY0AA_Y1nQ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5SticKJUWhWfBaI2ziW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6v0uGbfD0OlgEtVBLNfX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m67OWA606gLYz.ZYFLI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GiF80740iw5RCxjPRE1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B2CTr650yBO5oROb5MW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wK8HuDLkufh6CFTXKel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fVa8.C.0O5WpuT8UCYB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Gw7vgN.0C4lv4Yb3ixg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fVa8.C.0O5WpuT8UCYB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Gw7vgN.0C4lv4Yb3ixg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R.0p9FcUC3phw2NLLfT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Zm.O6HOka9e9r.6hZDI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EQzyPH70uEZHbQIT3vQ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FZCGhPyEKzzOL9I86vJ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juPKHxLEqNWAdTYHBE6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N3MpH6l0yYlz1dRdf2c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2T15rulU.U1Iun.g8bv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_wPh1utUiffkKw4jFL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KlZDVsNUS1atPiQdEnP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Cq1AbkMUyL31xgu2PEG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mJu85vm0aIknoRiY0F4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In3sQx10CdtQgQNOdvZ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Xj1iVfVEOAQteEEQ_hG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P.7BkeQ0qAQ1cRFdrWr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Evn5W5ZUuXLemB0QQMB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91oUI8XV0yS5.qaR5Vqu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7CsVU3KskCIp23xabRDd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5SticKJUWhWfBaI2ziW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4JDZGbTUy2BRtJasnH3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6v0uGbfD0OlgEtVBLNfX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DceFMekkO1erAK68Ipx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3BRx1bZhEuELAKwSc.WW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EC9WN6GUmQLQ0xtWzJS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rKzRQjsEe21N2dLsmYU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LGerN1tUCcK6Vebfigv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1Y5LfgiUWN2nZfdazNl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HdCHpVZECAn69EUHQ_9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jgpIDz.EmAw2yMw7k5P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n.TT8lhE6a0NxgvDhbb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me0GgKrESFJZFDU9yFo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cCJu75LE2MFu_tvlIq9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I3YQVquEyz38jABpwzX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QAqmiIt0.3Oi4k4PW0O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rcAMK.QECWfm2ir.dU9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9n7YwcO02T.DxB4a_2n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KGuPtEekq0cU_47cPKL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h0BCAqZ0iu9kbnQFr2L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UoUT9Br0eQHroTQARCt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5ZwN20Rk25WMjaYpt_C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61ODmZGUSi83Rj0WdsA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.1SzUj4EOtN3ZkquDcP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7aUKBnW0eyDivpNSr22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W6B3XOWEmiRTkI7_HvM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40.4kmyk.ZwS0NXwh6J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JU6NEtVk6wy9MJf.M.X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xzioQAd0msW4VmuKw6I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COiuIY5U2HYe886QlfI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Uu3hnrC02zyqVpKr0bM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Ovdh0ddEuskPXo5tXEh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CWHvlLCk21AGTr6hYe1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wkzC6wekSIP26TJBxB6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aao0C29UqbkWGkIDyqT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18sB7ivU6J71sN4Ae7U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eqCb_X7kSqElHlPB8d8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JJ3oycLk6o1ztAUk5xA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6qK_cifUGF.GFrXWgha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GYmP4cPU2LWQzVQEB8v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B2CTr650yBO5oROb5MW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wK8HuDLkufh6CFTXKel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Zm.O6HOka9e9r.6hZDI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EQzyPH70uEZHbQIT3vQ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7oVnjTUUSohpyhk2tY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eaq4sNvkqm9pyEVN2Z7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kj4eF7nEaIXOPPKVFTM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e79ZLzmUmtJDw6G1iwJ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FlmNCZGkq_uU2a_G.0O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53bWsQl0aQPWYIPZmC7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jOagyk.UamZORZG7tZN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s_PGIdEkK1FiDaXQOng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B_IOoF2UKA7rlQwnyjc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rugYUic06Caa5sw8Vu2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1hl0ZXC1EubUUB_EgCp0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WqImUm1EWiAirAAvaH8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1WwrIUVz0CMSKx8tji4s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X3zhfwo0KTZ2i424Tgp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m67OWA606gLYz.ZYFLI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GiF80740iw5RCxjPRE1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Rjf2BUnEGh96RTmTtpD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T4uiKZEkOgidWsov49w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ee0bgqzkyTlOlG0wdD9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j7NWVc0UKlInilYGieV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C7S0xX8kKFBKba7vlYR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6pGRnXvES1i8F9yWkAh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fVa8.C.0O5WpuT8UCYB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SNmeDEi0STmu0O1UUSV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Gw7vgN.0C4lv4Yb3ixg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I3YQVquEyz38jABpwzX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QAqmiIt0.3Oi4k4PW0O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CWHvlLCk21AGTr6hYe1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wkzC6wekSIP26TJBxB6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DceFMekkO1erAK68Ipx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3BRx1bZhEuELAKwSc.WW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EC9WN6GUmQLQ0xtWzJS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rKzRQjsEe21N2dLsmYU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n.TT8lhE6a0NxgvDhbb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mCC31WqkayA1GSUSA73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cCJu75LE2MFu_tvlIq9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7oVnjTUUSohpyhk2tYN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kj4eF7nEaIXOPPKVFTM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Zm.O6HOka9e9r.6hZDI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EQzyPH70uEZHbQIT3vQ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B2CTr650yBO5oROb5MW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wK8HuDLkufh6CFTXKel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CWHvlLCk21AGTr6hYe1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wkzC6wekSIP26TJBxB6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rugYUic06Caa5sw8Vu2g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1442</Words>
  <Application>Microsoft Macintosh PowerPoint</Application>
  <PresentationFormat>Grand écran</PresentationFormat>
  <Paragraphs>303</Paragraphs>
  <Slides>25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Avenir Black</vt:lpstr>
      <vt:lpstr>Calibri</vt:lpstr>
      <vt:lpstr>Calibri Light</vt:lpstr>
      <vt:lpstr>Lucida Sans</vt:lpstr>
      <vt:lpstr>Verdana</vt:lpstr>
      <vt:lpstr>Thème Office</vt:lpstr>
      <vt:lpstr>Intelligence Artificielle et Machine Learning  Révolution ou Illusion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Ethique et Impact social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Augustin Huret</dc:creator>
  <cp:lastModifiedBy>Augustin Huret</cp:lastModifiedBy>
  <cp:revision>16</cp:revision>
  <dcterms:created xsi:type="dcterms:W3CDTF">2021-01-29T16:44:29Z</dcterms:created>
  <dcterms:modified xsi:type="dcterms:W3CDTF">2021-01-31T23:50:59Z</dcterms:modified>
</cp:coreProperties>
</file>